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9"/>
  </p:notesMasterIdLst>
  <p:handoutMasterIdLst>
    <p:handoutMasterId r:id="rId140"/>
  </p:handoutMasterIdLst>
  <p:sldIdLst>
    <p:sldId id="301" r:id="rId3"/>
    <p:sldId id="306"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5" r:id="rId50"/>
    <p:sldId id="356"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441"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432" r:id="rId128"/>
    <p:sldId id="433" r:id="rId129"/>
    <p:sldId id="434" r:id="rId130"/>
    <p:sldId id="435" r:id="rId131"/>
    <p:sldId id="436" r:id="rId132"/>
    <p:sldId id="437" r:id="rId133"/>
    <p:sldId id="438" r:id="rId134"/>
    <p:sldId id="439" r:id="rId135"/>
    <p:sldId id="440" r:id="rId136"/>
    <p:sldId id="442" r:id="rId137"/>
    <p:sldId id="305" r:id="rId13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1084" autoAdjust="0"/>
  </p:normalViewPr>
  <p:slideViewPr>
    <p:cSldViewPr snapToGrid="0" snapToObjects="1">
      <p:cViewPr varScale="1">
        <p:scale>
          <a:sx n="101" d="100"/>
          <a:sy n="101" d="100"/>
        </p:scale>
        <p:origin x="220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4/20/2018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2017</a:t>
            </a:r>
            <a:r>
              <a:rPr lang="en-US" altLang="en-US" sz="1200" baseline="0" dirty="0" smtClean="0">
                <a:latin typeface="Verdana" panose="020B0604030504040204" pitchFamily="34" charset="0"/>
                <a:ea typeface="Verdana" panose="020B0604030504040204" pitchFamily="34" charset="0"/>
                <a:cs typeface="Verdana" panose="020B0604030504040204" pitchFamily="34" charset="0"/>
              </a:rPr>
              <a:t>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1.xml"/><Relationship Id="rId4" Type="http://schemas.openxmlformats.org/officeDocument/2006/relationships/image" Target="../media/image50.jpg"/></Relationships>
</file>

<file path=ppt/slides/_rels/slide1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6366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10</a:t>
            </a:r>
            <a:endParaRPr lang="en-US" b="1" dirty="0">
              <a:latin typeface="+mn-lt"/>
            </a:endParaRPr>
          </a:p>
        </p:txBody>
      </p:sp>
      <p:sp>
        <p:nvSpPr>
          <p:cNvPr id="5" name="Text Placeholder 4"/>
          <p:cNvSpPr>
            <a:spLocks noGrp="1"/>
          </p:cNvSpPr>
          <p:nvPr>
            <p:ph type="body" idx="3"/>
          </p:nvPr>
        </p:nvSpPr>
        <p:spPr>
          <a:xfrm>
            <a:off x="4876800" y="3114461"/>
            <a:ext cx="3657600" cy="847939"/>
          </a:xfrm>
        </p:spPr>
        <p:txBody>
          <a:bodyPr/>
          <a:lstStyle/>
          <a:p>
            <a:pPr algn="ctr"/>
            <a:r>
              <a:rPr lang="en-US" dirty="0">
                <a:solidFill>
                  <a:schemeClr val="tx1"/>
                </a:solidFill>
                <a:latin typeface="+mn-lt"/>
              </a:rPr>
              <a:t>Operator Overloading; Class </a:t>
            </a:r>
            <a:r>
              <a:rPr lang="en-US" dirty="0">
                <a:solidFill>
                  <a:schemeClr val="tx1"/>
                </a:solidFill>
                <a:latin typeface="Consolas" panose="020B0609020204030204" pitchFamily="49" charset="0"/>
              </a:rPr>
              <a:t>string</a:t>
            </a:r>
            <a:endParaRPr lang="en-US" dirty="0">
              <a:solidFill>
                <a:schemeClr val="tx1"/>
              </a:solidFill>
              <a:latin typeface="Consolas" panose="020B0609020204030204" pitchFamily="49" charset="0"/>
              <a:cs typeface="Arial" panose="020B0604020202020204" pitchFamily="34" charset="0"/>
            </a:endParaRPr>
          </a:p>
        </p:txBody>
      </p:sp>
      <p:pic>
        <p:nvPicPr>
          <p:cNvPr id="7" name="Picture 6"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172" r="4367"/>
          <a:stretch/>
        </p:blipFill>
        <p:spPr>
          <a:xfrm>
            <a:off x="661062" y="1885950"/>
            <a:ext cx="3253714" cy="4417296"/>
          </a:xfrm>
          <a:prstGeom prst="rect">
            <a:avLst/>
          </a:prstGeom>
          <a:ln w="9525">
            <a:solidFill>
              <a:schemeClr val="tx1"/>
            </a:solidFill>
          </a:ln>
        </p:spPr>
      </p:pic>
      <p:sp>
        <p:nvSpPr>
          <p:cNvPr id="9"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 Standard Library </a:t>
            </a:r>
            <a:r>
              <a:rPr lang="en-US" dirty="0">
                <a:latin typeface="Consolas" panose="020B0609020204030204" pitchFamily="49" charset="0"/>
              </a:rPr>
              <a:t>String</a:t>
            </a:r>
            <a:r>
              <a:rPr lang="en-US" dirty="0"/>
              <a:t> Class Test </a:t>
            </a:r>
            <a:r>
              <a:rPr lang="en-US" dirty="0" smtClean="0"/>
              <a:t>Program </a:t>
            </a:r>
            <a:r>
              <a:rPr lang="en-US" sz="2000" b="0" dirty="0" smtClean="0"/>
              <a:t>(2 </a:t>
            </a:r>
            <a:r>
              <a:rPr lang="en-US" sz="2000" b="0" dirty="0"/>
              <a:t>of 6)</a:t>
            </a:r>
            <a:endParaRPr lang="en-US" sz="2000" dirty="0"/>
          </a:p>
        </p:txBody>
      </p:sp>
      <p:pic>
        <p:nvPicPr>
          <p:cNvPr id="5" name="Picture 4" descr="The code continues. Line 23, indented once. forward slash forward slash test string member function empty. Line 24, indented once. c out left angle bracket left angle bracket double quote back slash n back slash n Testing s 3 period empty left parenthesis right parenthesis colon back slash n double quote semicolon. Line 25. blank. Line 26, indented once. if left parenthesis s 3 period empty left parenthesis right parenthesis right parenthesis left brace. The words, s 3 period empty left parenthesis right parenthesis right parenthesis, are highlighted. Line 27, indented twice. c out left angle bracket left angle bracket double quote s 3 is empty semicolon assigning s 1 to s 3 semicolon back slash n double quote semicolon. Line 28, indented twice. s 3 equals s 1 semicolon forward slash forward slash assign s 1 to s 3. The words, s 3 equals s 1, are highlighted. Line 29, indented twice. c out left angle bracket left angle bracket double quote s 3 is back slash double quote double quote left angle bracket left angle bracket s 3 double quote back slash double quote double quote semicolon. The words, left angle bracket left angle bracket s 3, are highlighted. Line 30, indented once. right brace. Line 31. blank. Line 32, indented once. forward slash forward slash test overloaded string concatenation assignment operator. Line 33, indented once. c out left angle bracket left angle bracket double quote back slash n back slash n s 1 plus equals s 2 yields s 1 equals double quote semicolon. Line 34, indented once. s 1 plus equals s 2 semicolon forward slash forward slash test overloaded concatenation. This line is highlighted. Line 35, indented once. c out left angle bracket left angle bracket s 1 semicolon. Line 36. blank. Line 37, indented once. forward slash forward slash test string concatenation with a C string. Line 38, indented once. c out left angle bracket left angle bracket double quote back slash n back slash n s 1 plus equals back slash double quote to you back slash double quote yields back slash n double quote semicolon. Line 39, indented once. s 1 plus equals double quote to you double quote semicolon. This line is highlighted. Line 40, indented once. c out left angle bracket left angle bracket double quote s 1 equals double quote left angle bracket left angle bracket s 1 semicolon. Line 41. blank. Line 42, indented once. forward slash forward slash test string concatenation with a C plus plus 14 string hyphen object literal. Line 43, indented once. c out left angle bracket left angle bracket double quote back slash n back slash n s 1 plus equals back slash double quote comma have a great day exclamation point back slash double quote yields back slash n double quote semicolon. Line 44, indented once. s1 plus equals double quote comma have a great day exclamation point double quote s semicolon forward slash forward slash s after double quote for string hyphen object literal. The words, double quote comma have a great day exclamation point double quote s, are highlighted. Line 45, indented once. c out left angle bracket left angle bracket double quote s 1 equals double quote left angle bracket left angle bracket s 1 left angle bracket left angle bracket double quote back slash n back slash n double quote semicolon. Line 4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82" y="1600200"/>
            <a:ext cx="6265043" cy="4469228"/>
          </a:xfrm>
          <a:prstGeom prst="rect">
            <a:avLst/>
          </a:prstGeom>
        </p:spPr>
      </p:pic>
    </p:spTree>
    <p:extLst>
      <p:ext uri="{BB962C8B-B14F-4D97-AF65-F5344CB8AC3E}">
        <p14:creationId xmlns:p14="http://schemas.microsoft.com/office/powerpoint/2010/main" val="1651155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Common Programming Error 10.3</a:t>
            </a:r>
          </a:p>
        </p:txBody>
      </p:sp>
      <p:sp>
        <p:nvSpPr>
          <p:cNvPr id="5" name="Text Placeholder 4"/>
          <p:cNvSpPr>
            <a:spLocks noGrp="1"/>
          </p:cNvSpPr>
          <p:nvPr>
            <p:ph type="body" idx="1"/>
          </p:nvPr>
        </p:nvSpPr>
        <p:spPr/>
        <p:txBody>
          <a:bodyPr/>
          <a:lstStyle/>
          <a:p>
            <a:pPr marL="0" indent="0">
              <a:buNone/>
            </a:pPr>
            <a:r>
              <a:rPr lang="en-IN" sz="2400" dirty="0">
                <a:latin typeface="+mn-lt"/>
              </a:rPr>
              <a:t>If the copy constructor simply copied the pointer in the source object to the target </a:t>
            </a:r>
            <a:r>
              <a:rPr lang="en-IN" sz="2400" dirty="0" smtClean="0">
                <a:latin typeface="+mn-lt"/>
              </a:rPr>
              <a:t>object’s pointer</a:t>
            </a:r>
            <a:r>
              <a:rPr lang="en-IN" sz="2400" dirty="0">
                <a:latin typeface="+mn-lt"/>
              </a:rPr>
              <a:t>, then both would point to the same dynamically allocated memory. The first </a:t>
            </a:r>
            <a:r>
              <a:rPr lang="en-IN" sz="2400" dirty="0" smtClean="0">
                <a:latin typeface="+mn-lt"/>
              </a:rPr>
              <a:t>destructor to </a:t>
            </a:r>
            <a:r>
              <a:rPr lang="en-IN" sz="2400" dirty="0">
                <a:latin typeface="+mn-lt"/>
              </a:rPr>
              <a:t>execute would delete the dynamically allocated memory, and the other </a:t>
            </a:r>
            <a:r>
              <a:rPr lang="en-IN" sz="2400" dirty="0" smtClean="0">
                <a:latin typeface="+mn-lt"/>
              </a:rPr>
              <a:t>object’s </a:t>
            </a:r>
            <a:r>
              <a:rPr lang="en-IN" sz="2400" dirty="0" smtClean="0">
                <a:latin typeface="Consolas" panose="020B0609020204030204" pitchFamily="49" charset="0"/>
              </a:rPr>
              <a:t>ptr</a:t>
            </a:r>
            <a:r>
              <a:rPr lang="en-IN" sz="2400" dirty="0" smtClean="0">
                <a:latin typeface="+mn-lt"/>
              </a:rPr>
              <a:t> </a:t>
            </a:r>
            <a:r>
              <a:rPr lang="en-IN" sz="2400" dirty="0">
                <a:latin typeface="+mn-lt"/>
              </a:rPr>
              <a:t>would point to memory that’s no longer allocated, a situation called a </a:t>
            </a:r>
            <a:r>
              <a:rPr lang="en-IN" sz="2400" b="1" dirty="0" smtClean="0">
                <a:latin typeface="+mn-lt"/>
              </a:rPr>
              <a:t>dangling pointer</a:t>
            </a:r>
            <a:r>
              <a:rPr lang="en-IN" sz="2400" dirty="0" smtClean="0">
                <a:latin typeface="+mn-lt"/>
              </a:rPr>
              <a:t>—this </a:t>
            </a:r>
            <a:r>
              <a:rPr lang="en-IN" sz="2400" dirty="0">
                <a:latin typeface="+mn-lt"/>
              </a:rPr>
              <a:t>would likely result in a serious runtime error (such as early program </a:t>
            </a:r>
            <a:r>
              <a:rPr lang="en-IN" sz="2400" dirty="0" smtClean="0">
                <a:latin typeface="+mn-lt"/>
              </a:rPr>
              <a:t>termination) when </a:t>
            </a:r>
            <a:r>
              <a:rPr lang="en-IN" sz="2400" dirty="0">
                <a:latin typeface="+mn-lt"/>
              </a:rPr>
              <a:t>the pointer was used.</a:t>
            </a:r>
          </a:p>
        </p:txBody>
      </p:sp>
    </p:spTree>
    <p:extLst>
      <p:ext uri="{BB962C8B-B14F-4D97-AF65-F5344CB8AC3E}">
        <p14:creationId xmlns:p14="http://schemas.microsoft.com/office/powerpoint/2010/main" val="3175804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Array Destructor</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Line 15 of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10.10 declares the class’s destructor (defined in </a:t>
            </a:r>
            <a:r>
              <a:rPr lang="en-US" sz="2400" kern="1200" dirty="0" smtClean="0">
                <a:solidFill>
                  <a:srgbClr val="000000"/>
                </a:solidFill>
                <a:latin typeface="Arial (Body)"/>
                <a:ea typeface="+mn-ea"/>
                <a:cs typeface="+mn-cs"/>
              </a:rPr>
              <a:t>Figure</a:t>
            </a:r>
            <a:r>
              <a:rPr lang="en-US" sz="2400" kern="1200" dirty="0">
                <a:solidFill>
                  <a:srgbClr val="000000"/>
                </a:solidFill>
                <a:latin typeface="Arial (Body)"/>
                <a:ea typeface="+mn-ea"/>
                <a:cs typeface="+mn-cs"/>
              </a:rPr>
              <a:t> 10.11, lines 26–28).</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destructor is invoked when an object of class </a:t>
            </a:r>
            <a:r>
              <a:rPr lang="en-US" sz="2400" kern="1200" dirty="0">
                <a:solidFill>
                  <a:srgbClr val="000000"/>
                </a:solidFill>
                <a:latin typeface="Consolas" panose="020B0609020204030204" pitchFamily="49" charset="0"/>
                <a:ea typeface="+mn-ea"/>
                <a:cs typeface="+mn-cs"/>
              </a:rPr>
              <a:t>Array</a:t>
            </a:r>
            <a:r>
              <a:rPr lang="en-US" sz="2400" kern="1200" dirty="0">
                <a:solidFill>
                  <a:srgbClr val="000000"/>
                </a:solidFill>
                <a:latin typeface="Arial (Body)"/>
                <a:ea typeface="+mn-ea"/>
                <a:cs typeface="+mn-cs"/>
              </a:rPr>
              <a:t> goes out of scope.</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destructor uses </a:t>
            </a:r>
            <a:r>
              <a:rPr lang="en-US" sz="2400" kern="1200" dirty="0">
                <a:solidFill>
                  <a:srgbClr val="000000"/>
                </a:solidFill>
                <a:latin typeface="Consolas" panose="020B0609020204030204" pitchFamily="49" charset="0"/>
                <a:ea typeface="+mn-ea"/>
                <a:cs typeface="+mn-cs"/>
              </a:rPr>
              <a:t>delete</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mn-cs"/>
              </a:rPr>
              <a:t>[]</a:t>
            </a:r>
            <a:r>
              <a:rPr lang="en-US" sz="2400" kern="1200" dirty="0">
                <a:solidFill>
                  <a:srgbClr val="000000"/>
                </a:solidFill>
                <a:latin typeface="Arial (Body)"/>
                <a:ea typeface="+mn-ea"/>
                <a:cs typeface="+mn-cs"/>
              </a:rPr>
              <a:t> to release the memory allocated dynamically by </a:t>
            </a:r>
            <a:r>
              <a:rPr lang="en-US" sz="2400" kern="1200" dirty="0">
                <a:solidFill>
                  <a:srgbClr val="000000"/>
                </a:solidFill>
                <a:latin typeface="Consolas" panose="020B0609020204030204" pitchFamily="49" charset="0"/>
                <a:ea typeface="+mn-ea"/>
                <a:cs typeface="+mn-cs"/>
              </a:rPr>
              <a:t>new</a:t>
            </a:r>
            <a:r>
              <a:rPr lang="en-US" sz="2400" kern="1200" dirty="0">
                <a:solidFill>
                  <a:srgbClr val="000000"/>
                </a:solidFill>
                <a:latin typeface="Arial (Body)"/>
                <a:ea typeface="+mn-ea"/>
                <a:cs typeface="+mn-cs"/>
              </a:rPr>
              <a:t> in the constructor.</a:t>
            </a:r>
          </a:p>
        </p:txBody>
      </p:sp>
    </p:spTree>
    <p:extLst>
      <p:ext uri="{BB962C8B-B14F-4D97-AF65-F5344CB8AC3E}">
        <p14:creationId xmlns:p14="http://schemas.microsoft.com/office/powerpoint/2010/main" val="27814698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Error-Prevention Tip 10.3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If after deleting dynamically allocated memory, the pointer will continue to exist </a:t>
            </a:r>
            <a:r>
              <a:rPr lang="en-IN" sz="2400" dirty="0" smtClean="0">
                <a:latin typeface="+mn-lt"/>
              </a:rPr>
              <a:t>in memory</a:t>
            </a:r>
            <a:r>
              <a:rPr lang="en-IN" sz="2400" dirty="0">
                <a:latin typeface="+mn-lt"/>
              </a:rPr>
              <a:t>, set the pointer’s value to </a:t>
            </a:r>
            <a:r>
              <a:rPr lang="en-IN" sz="2400" dirty="0">
                <a:latin typeface="Consolas" panose="020B0609020204030204" pitchFamily="49" charset="0"/>
              </a:rPr>
              <a:t>nullptr</a:t>
            </a:r>
            <a:r>
              <a:rPr lang="en-IN" sz="2400" dirty="0">
                <a:latin typeface="+mn-lt"/>
              </a:rPr>
              <a:t> to indicate that the pointer no longer points </a:t>
            </a:r>
            <a:r>
              <a:rPr lang="en-IN" sz="2400" dirty="0" smtClean="0">
                <a:latin typeface="+mn-lt"/>
              </a:rPr>
              <a:t>to memory </a:t>
            </a:r>
            <a:r>
              <a:rPr lang="en-IN" sz="2400" dirty="0">
                <a:latin typeface="+mn-lt"/>
              </a:rPr>
              <a:t>in the free store. When the pointer is set to </a:t>
            </a:r>
            <a:r>
              <a:rPr lang="en-IN" sz="2400" dirty="0">
                <a:latin typeface="Consolas" panose="020B0609020204030204" pitchFamily="49" charset="0"/>
              </a:rPr>
              <a:t>nullptr</a:t>
            </a:r>
            <a:r>
              <a:rPr lang="en-IN" sz="2400" dirty="0">
                <a:latin typeface="+mn-lt"/>
              </a:rPr>
              <a:t>, the program loses access </a:t>
            </a:r>
            <a:r>
              <a:rPr lang="en-IN" sz="2400" dirty="0" smtClean="0">
                <a:latin typeface="+mn-lt"/>
              </a:rPr>
              <a:t>to that </a:t>
            </a:r>
            <a:r>
              <a:rPr lang="en-IN" sz="2400" dirty="0">
                <a:latin typeface="+mn-lt"/>
              </a:rPr>
              <a:t>free-store space, which could be reallocated for a different </a:t>
            </a:r>
            <a:r>
              <a:rPr lang="en-IN" sz="2400" dirty="0" smtClean="0">
                <a:latin typeface="+mn-lt"/>
              </a:rPr>
              <a:t>purpose. If </a:t>
            </a:r>
            <a:r>
              <a:rPr lang="en-IN" sz="2400" dirty="0">
                <a:latin typeface="+mn-lt"/>
              </a:rPr>
              <a:t>you do not </a:t>
            </a:r>
            <a:r>
              <a:rPr lang="en-IN" sz="2400" dirty="0" smtClean="0">
                <a:latin typeface="+mn-lt"/>
              </a:rPr>
              <a:t>set the </a:t>
            </a:r>
            <a:r>
              <a:rPr lang="en-IN" sz="2400" dirty="0">
                <a:latin typeface="+mn-lt"/>
              </a:rPr>
              <a:t>pointer to </a:t>
            </a:r>
            <a:r>
              <a:rPr lang="en-IN" sz="2400" dirty="0">
                <a:latin typeface="Consolas" panose="020B0609020204030204" pitchFamily="49" charset="0"/>
              </a:rPr>
              <a:t>nullptr</a:t>
            </a:r>
            <a:r>
              <a:rPr lang="en-IN" sz="2400" dirty="0">
                <a:latin typeface="+mn-lt"/>
              </a:rPr>
              <a:t>, your code could inadvertently access the reallocated memory, </a:t>
            </a:r>
            <a:r>
              <a:rPr lang="en-IN" sz="2400" dirty="0" smtClean="0">
                <a:latin typeface="+mn-lt"/>
              </a:rPr>
              <a:t>causing subtle</a:t>
            </a:r>
            <a:r>
              <a:rPr lang="en-IN" sz="2400" dirty="0">
                <a:latin typeface="+mn-lt"/>
              </a:rPr>
              <a:t>, nonrepeatable logic errors. We did not set </a:t>
            </a:r>
            <a:r>
              <a:rPr lang="en-IN" sz="2400" dirty="0">
                <a:latin typeface="Consolas" panose="020B0609020204030204" pitchFamily="49" charset="0"/>
              </a:rPr>
              <a:t>ptr</a:t>
            </a:r>
            <a:r>
              <a:rPr lang="en-IN" sz="2400" dirty="0">
                <a:latin typeface="+mn-lt"/>
              </a:rPr>
              <a:t> to </a:t>
            </a:r>
            <a:r>
              <a:rPr lang="en-IN" sz="2400" dirty="0">
                <a:latin typeface="Consolas" panose="020B0609020204030204" pitchFamily="49" charset="0"/>
              </a:rPr>
              <a:t>nullptr</a:t>
            </a:r>
            <a:r>
              <a:rPr lang="en-IN" sz="2400" dirty="0">
                <a:latin typeface="+mn-lt"/>
              </a:rPr>
              <a:t> in the </a:t>
            </a:r>
            <a:r>
              <a:rPr lang="en-IN" sz="2400" dirty="0" smtClean="0">
                <a:latin typeface="+mn-lt"/>
              </a:rPr>
              <a:t>destructor, because </a:t>
            </a:r>
            <a:r>
              <a:rPr lang="en-IN" sz="2400" dirty="0">
                <a:latin typeface="+mn-lt"/>
              </a:rPr>
              <a:t>after the destructor executes, the </a:t>
            </a:r>
            <a:r>
              <a:rPr lang="en-IN" sz="2400" dirty="0">
                <a:latin typeface="Consolas" panose="020B0609020204030204" pitchFamily="49" charset="0"/>
              </a:rPr>
              <a:t>Array</a:t>
            </a:r>
            <a:r>
              <a:rPr lang="en-IN" sz="2400" dirty="0">
                <a:latin typeface="+mn-lt"/>
              </a:rPr>
              <a:t> object no longer exists in memory.</a:t>
            </a:r>
          </a:p>
        </p:txBody>
      </p:sp>
    </p:spTree>
    <p:extLst>
      <p:ext uri="{BB962C8B-B14F-4D97-AF65-F5344CB8AC3E}">
        <p14:creationId xmlns:p14="http://schemas.microsoft.com/office/powerpoint/2010/main" val="14449156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0" lvl="0" indent="0" fontAlgn="base">
              <a:spcAft>
                <a:spcPct val="0"/>
              </a:spcAft>
              <a:buNone/>
              <a:tabLst/>
              <a:defRPr/>
            </a:pPr>
            <a:r>
              <a:rPr lang="en-US" sz="2000" b="1" kern="1200" dirty="0">
                <a:solidFill>
                  <a:srgbClr val="000000"/>
                </a:solidFill>
                <a:latin typeface="Arial (Body)"/>
                <a:ea typeface="+mn-ea"/>
                <a:cs typeface="+mn-cs"/>
              </a:rPr>
              <a:t>Overloaded Assignment Operator</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Line 18 of </a:t>
            </a:r>
            <a:r>
              <a:rPr lang="en-US" sz="2000" kern="1200" dirty="0" smtClean="0">
                <a:solidFill>
                  <a:srgbClr val="000000"/>
                </a:solidFill>
                <a:latin typeface="Arial (Body)"/>
                <a:ea typeface="+mn-ea"/>
                <a:cs typeface="+mn-cs"/>
              </a:rPr>
              <a:t>Figure</a:t>
            </a:r>
            <a:r>
              <a:rPr lang="en-US" sz="2000" kern="1200" dirty="0">
                <a:solidFill>
                  <a:srgbClr val="000000"/>
                </a:solidFill>
                <a:latin typeface="Arial (Body)"/>
                <a:ea typeface="+mn-ea"/>
                <a:cs typeface="+mn-cs"/>
              </a:rPr>
              <a:t> 10.10 declares the overloaded assignment operator function for the class.</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When the compiler sees the expression </a:t>
            </a:r>
            <a:r>
              <a:rPr lang="en-US" sz="2000" kern="1200" dirty="0" smtClean="0">
                <a:solidFill>
                  <a:srgbClr val="000000"/>
                </a:solidFill>
                <a:latin typeface="Consolas" panose="020B0609020204030204" pitchFamily="49" charset="0"/>
                <a:ea typeface="+mn-ea"/>
                <a:cs typeface="+mn-cs"/>
              </a:rPr>
              <a:t>integers1=integers2</a:t>
            </a:r>
            <a:r>
              <a:rPr lang="en-US" sz="2000" kern="1200" dirty="0" smtClean="0">
                <a:solidFill>
                  <a:srgbClr val="000000"/>
                </a:solidFill>
                <a:latin typeface="Arial (Body)"/>
                <a:ea typeface="+mn-ea"/>
                <a:cs typeface="+mn-cs"/>
              </a:rPr>
              <a:t> </a:t>
            </a:r>
            <a:r>
              <a:rPr lang="en-US" sz="2000" kern="1200" dirty="0">
                <a:solidFill>
                  <a:srgbClr val="000000"/>
                </a:solidFill>
                <a:latin typeface="Arial (Body)"/>
                <a:ea typeface="+mn-ea"/>
                <a:cs typeface="+mn-cs"/>
              </a:rPr>
              <a:t>in line 44of </a:t>
            </a:r>
            <a:r>
              <a:rPr lang="en-US" sz="2000" kern="1200" dirty="0" smtClean="0">
                <a:solidFill>
                  <a:srgbClr val="000000"/>
                </a:solidFill>
                <a:latin typeface="Arial (Body)"/>
                <a:ea typeface="+mn-ea"/>
                <a:cs typeface="+mn-cs"/>
              </a:rPr>
              <a:t>Figure</a:t>
            </a:r>
            <a:r>
              <a:rPr lang="en-US" sz="2000" kern="1200" dirty="0">
                <a:solidFill>
                  <a:srgbClr val="000000"/>
                </a:solidFill>
                <a:latin typeface="Arial (Body)"/>
                <a:ea typeface="+mn-ea"/>
                <a:cs typeface="+mn-cs"/>
              </a:rPr>
              <a:t> 10.9, the compiler invokes member function </a:t>
            </a:r>
            <a:r>
              <a:rPr lang="en-US" sz="2000" kern="1200" dirty="0">
                <a:solidFill>
                  <a:srgbClr val="000000"/>
                </a:solidFill>
                <a:latin typeface="Consolas" panose="020B0609020204030204" pitchFamily="49" charset="0"/>
                <a:ea typeface="+mn-ea"/>
                <a:cs typeface="+mn-cs"/>
              </a:rPr>
              <a:t>operator=</a:t>
            </a:r>
            <a:r>
              <a:rPr lang="en-US" sz="2000" kern="1200" dirty="0">
                <a:solidFill>
                  <a:srgbClr val="000000"/>
                </a:solidFill>
                <a:latin typeface="Arial (Body)"/>
                <a:ea typeface="+mn-ea"/>
                <a:cs typeface="+mn-cs"/>
              </a:rPr>
              <a:t> with the </a:t>
            </a:r>
            <a:r>
              <a:rPr lang="en-US" sz="2000" kern="1200" dirty="0" smtClean="0">
                <a:solidFill>
                  <a:srgbClr val="000000"/>
                </a:solidFill>
                <a:latin typeface="Arial (Body)"/>
                <a:ea typeface="+mn-ea"/>
                <a:cs typeface="+mn-cs"/>
              </a:rPr>
              <a:t>call</a:t>
            </a:r>
            <a:endParaRPr lang="en-US" sz="2000" kern="1200" dirty="0">
              <a:solidFill>
                <a:srgbClr val="000000"/>
              </a:solidFill>
              <a:latin typeface="Arial (Body)"/>
              <a:ea typeface="+mn-ea"/>
              <a:cs typeface="+mn-cs"/>
            </a:endParaRPr>
          </a:p>
        </p:txBody>
      </p:sp>
      <p:pic>
        <p:nvPicPr>
          <p:cNvPr id="5" name="Picture 4" descr="Computer code reads, integers 1 period operator equals left parenthesis integers 2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3613" y="3972282"/>
            <a:ext cx="4191000" cy="495300"/>
          </a:xfrm>
          <a:prstGeom prst="rect">
            <a:avLst/>
          </a:prstGeom>
        </p:spPr>
      </p:pic>
      <p:sp>
        <p:nvSpPr>
          <p:cNvPr id="4" name="Text Placeholder 3"/>
          <p:cNvSpPr>
            <a:spLocks noGrp="1"/>
          </p:cNvSpPr>
          <p:nvPr>
            <p:ph type="body" idx="2"/>
          </p:nvPr>
        </p:nvSpPr>
        <p:spPr>
          <a:xfrm>
            <a:off x="457200" y="4468058"/>
            <a:ext cx="8229600" cy="1844040"/>
          </a:xfrm>
        </p:spPr>
        <p:txBody>
          <a:bodyPr/>
          <a:lstStyle/>
          <a:p>
            <a:pPr marL="255651" lvl="0" indent="-255651" fontAlgn="base">
              <a:spcAft>
                <a:spcPct val="0"/>
              </a:spcAft>
              <a:buFont typeface="Arial" panose="020B0604020202020204" pitchFamily="34" charset="0"/>
              <a:buChar char="•"/>
              <a:defRPr/>
            </a:pPr>
            <a:r>
              <a:rPr lang="en-US" sz="2000" kern="1200" dirty="0">
                <a:solidFill>
                  <a:srgbClr val="000000"/>
                </a:solidFill>
                <a:latin typeface="Arial (Body)"/>
              </a:rPr>
              <a:t>Member function </a:t>
            </a:r>
            <a:r>
              <a:rPr lang="en-US" sz="2000" kern="1200" dirty="0">
                <a:solidFill>
                  <a:srgbClr val="000000"/>
                </a:solidFill>
                <a:latin typeface="Consolas" panose="020B0609020204030204" pitchFamily="49" charset="0"/>
              </a:rPr>
              <a:t>operator=’s </a:t>
            </a:r>
            <a:r>
              <a:rPr lang="en-US" sz="2000" kern="1200" dirty="0">
                <a:solidFill>
                  <a:srgbClr val="000000"/>
                </a:solidFill>
                <a:latin typeface="Arial (Body)"/>
              </a:rPr>
              <a:t>implementation </a:t>
            </a:r>
            <a:r>
              <a:rPr lang="en-US" sz="2000" kern="1200" dirty="0" smtClean="0">
                <a:solidFill>
                  <a:srgbClr val="000000"/>
                </a:solidFill>
                <a:latin typeface="Arial (Body)"/>
              </a:rPr>
              <a:t>(Figure</a:t>
            </a:r>
            <a:r>
              <a:rPr lang="en-US" sz="2000" kern="1200" dirty="0">
                <a:solidFill>
                  <a:srgbClr val="000000"/>
                </a:solidFill>
                <a:latin typeface="Arial (Body)"/>
              </a:rPr>
              <a:t> 10.11, lines 37–53) tests for </a:t>
            </a:r>
            <a:r>
              <a:rPr lang="en-US" sz="2000" b="1" kern="1200" dirty="0">
                <a:solidFill>
                  <a:srgbClr val="000000"/>
                </a:solidFill>
                <a:latin typeface="Arial (Body)"/>
              </a:rPr>
              <a:t>self-assignment</a:t>
            </a:r>
            <a:r>
              <a:rPr lang="en-US" sz="2000" kern="1200" dirty="0">
                <a:solidFill>
                  <a:srgbClr val="000000"/>
                </a:solidFill>
                <a:latin typeface="Arial (Body)"/>
              </a:rPr>
              <a:t> in which an </a:t>
            </a:r>
            <a:r>
              <a:rPr lang="en-US" sz="2000" kern="1200" dirty="0">
                <a:solidFill>
                  <a:srgbClr val="000000"/>
                </a:solidFill>
                <a:latin typeface="Consolas" panose="020B0609020204030204" pitchFamily="49" charset="0"/>
              </a:rPr>
              <a:t>Array</a:t>
            </a:r>
            <a:r>
              <a:rPr lang="en-US" sz="2000" kern="1200" dirty="0">
                <a:solidFill>
                  <a:srgbClr val="000000"/>
                </a:solidFill>
                <a:latin typeface="Arial (Body)"/>
              </a:rPr>
              <a:t> object is being assigned to itself.</a:t>
            </a:r>
          </a:p>
          <a:p>
            <a:pPr marL="255651" lvl="0" indent="-255651" fontAlgn="base">
              <a:spcAft>
                <a:spcPct val="0"/>
              </a:spcAft>
              <a:buFont typeface="Arial" panose="020B0604020202020204" pitchFamily="34" charset="0"/>
              <a:buChar char="•"/>
              <a:defRPr/>
            </a:pPr>
            <a:r>
              <a:rPr lang="en-US" sz="2000" kern="1200" dirty="0">
                <a:solidFill>
                  <a:srgbClr val="000000"/>
                </a:solidFill>
                <a:latin typeface="Arial (Body)"/>
              </a:rPr>
              <a:t>When </a:t>
            </a:r>
            <a:r>
              <a:rPr lang="en-US" sz="2000" kern="1200" dirty="0">
                <a:solidFill>
                  <a:srgbClr val="000000"/>
                </a:solidFill>
                <a:latin typeface="Consolas" panose="020B0609020204030204" pitchFamily="49" charset="0"/>
              </a:rPr>
              <a:t>this</a:t>
            </a:r>
            <a:r>
              <a:rPr lang="en-US" sz="2000" kern="1200" dirty="0">
                <a:solidFill>
                  <a:srgbClr val="000000"/>
                </a:solidFill>
                <a:latin typeface="Arial (Body)"/>
              </a:rPr>
              <a:t> is equal to the </a:t>
            </a:r>
            <a:r>
              <a:rPr lang="en-US" sz="2000" kern="1200" dirty="0">
                <a:solidFill>
                  <a:srgbClr val="000000"/>
                </a:solidFill>
                <a:latin typeface="Consolas" panose="020B0609020204030204" pitchFamily="49" charset="0"/>
              </a:rPr>
              <a:t>right</a:t>
            </a:r>
            <a:r>
              <a:rPr lang="en-US" sz="2000" kern="1200" dirty="0">
                <a:solidFill>
                  <a:srgbClr val="000000"/>
                </a:solidFill>
                <a:latin typeface="Arial (Body)"/>
              </a:rPr>
              <a:t> operand’s address, a </a:t>
            </a:r>
            <a:r>
              <a:rPr lang="en-US" sz="2000" b="1" kern="1200" dirty="0">
                <a:solidFill>
                  <a:srgbClr val="000000"/>
                </a:solidFill>
                <a:latin typeface="Arial (Body)"/>
              </a:rPr>
              <a:t>self-assignment</a:t>
            </a:r>
            <a:r>
              <a:rPr lang="en-US" sz="2000" kern="1200" dirty="0">
                <a:solidFill>
                  <a:srgbClr val="000000"/>
                </a:solidFill>
                <a:latin typeface="Arial (Body)"/>
              </a:rPr>
              <a:t> is being attempted, so the assignment is skipped</a:t>
            </a:r>
            <a:r>
              <a:rPr lang="en-US" sz="2000" kern="1200" dirty="0" smtClean="0">
                <a:solidFill>
                  <a:srgbClr val="000000"/>
                </a:solidFill>
                <a:latin typeface="Arial (Body)"/>
              </a:rPr>
              <a:t>.</a:t>
            </a:r>
            <a:endParaRPr lang="en-US" sz="2000" kern="1200" dirty="0">
              <a:solidFill>
                <a:srgbClr val="000000"/>
              </a:solidFill>
              <a:latin typeface="Arial (Body)"/>
            </a:endParaRPr>
          </a:p>
        </p:txBody>
      </p:sp>
    </p:spTree>
    <p:extLst>
      <p:ext uri="{BB962C8B-B14F-4D97-AF65-F5344CB8AC3E}">
        <p14:creationId xmlns:p14="http://schemas.microsoft.com/office/powerpoint/2010/main" val="39486160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815840"/>
          </a:xfrm>
        </p:spPr>
        <p:txBody>
          <a:bodyPr/>
          <a:lstStyle/>
          <a:p>
            <a:pPr eaLnBrk="1" hangingPunct="1"/>
            <a:r>
              <a:rPr lang="en-US" altLang="en-US" sz="2000" dirty="0">
                <a:solidFill>
                  <a:srgbClr val="000000"/>
                </a:solidFill>
                <a:latin typeface="Consolas" panose="020B0609020204030204" pitchFamily="49" charset="0"/>
              </a:rPr>
              <a:t>operator</a:t>
            </a:r>
            <a:r>
              <a:rPr lang="en-US" altLang="en-US" sz="2000" dirty="0">
                <a:solidFill>
                  <a:srgbClr val="000000"/>
                </a:solidFill>
                <a:latin typeface="+mn-lt"/>
              </a:rPr>
              <a:t>= determines whether the sizes of the two </a:t>
            </a:r>
            <a:r>
              <a:rPr lang="en-US" altLang="en-US" sz="2000" dirty="0">
                <a:solidFill>
                  <a:srgbClr val="000000"/>
                </a:solidFill>
                <a:latin typeface="Consolas" panose="020B0609020204030204" pitchFamily="49" charset="0"/>
              </a:rPr>
              <a:t>Arrays</a:t>
            </a:r>
            <a:r>
              <a:rPr lang="en-US" altLang="en-US" sz="2000" dirty="0">
                <a:solidFill>
                  <a:srgbClr val="000000"/>
                </a:solidFill>
                <a:latin typeface="+mn-lt"/>
              </a:rPr>
              <a:t> are identical (line 41); in that case, the original array of integers in the left-side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object is </a:t>
            </a:r>
            <a:r>
              <a:rPr lang="en-US" altLang="en-US" sz="2000" b="1" dirty="0">
                <a:solidFill>
                  <a:srgbClr val="000000"/>
                </a:solidFill>
                <a:latin typeface="+mn-lt"/>
              </a:rPr>
              <a:t>not </a:t>
            </a:r>
            <a:r>
              <a:rPr lang="en-US" altLang="en-US" sz="2000" dirty="0">
                <a:solidFill>
                  <a:srgbClr val="000000"/>
                </a:solidFill>
                <a:latin typeface="+mn-lt"/>
              </a:rPr>
              <a:t>reallocated.</a:t>
            </a:r>
          </a:p>
          <a:p>
            <a:pPr eaLnBrk="1" hangingPunct="1"/>
            <a:r>
              <a:rPr lang="en-US" altLang="en-US" sz="2000" dirty="0">
                <a:solidFill>
                  <a:srgbClr val="000000"/>
                </a:solidFill>
                <a:latin typeface="+mn-lt"/>
              </a:rPr>
              <a:t>Otherwise, </a:t>
            </a:r>
            <a:r>
              <a:rPr lang="en-US" altLang="en-US" sz="2000" dirty="0">
                <a:solidFill>
                  <a:srgbClr val="000000"/>
                </a:solidFill>
                <a:latin typeface="Consolas" panose="020B0609020204030204" pitchFamily="49" charset="0"/>
              </a:rPr>
              <a:t>operator=</a:t>
            </a:r>
            <a:r>
              <a:rPr lang="en-US" altLang="en-US" sz="2000" dirty="0">
                <a:solidFill>
                  <a:srgbClr val="000000"/>
                </a:solidFill>
                <a:latin typeface="+mn-lt"/>
              </a:rPr>
              <a:t> uses delete </a:t>
            </a:r>
            <a:r>
              <a:rPr lang="en-US" altLang="en-US" sz="2000" dirty="0" smtClean="0">
                <a:solidFill>
                  <a:srgbClr val="000000"/>
                </a:solidFill>
                <a:latin typeface="Consolas" panose="020B0609020204030204" pitchFamily="49" charset="0"/>
              </a:rPr>
              <a:t>[] </a:t>
            </a:r>
            <a:r>
              <a:rPr lang="en-US" altLang="en-US" sz="2000" dirty="0">
                <a:solidFill>
                  <a:srgbClr val="000000"/>
                </a:solidFill>
                <a:latin typeface="+mn-lt"/>
              </a:rPr>
              <a:t>(line 42) to release the memory, copies the </a:t>
            </a:r>
            <a:r>
              <a:rPr lang="en-US" altLang="en-US" sz="2000" dirty="0">
                <a:solidFill>
                  <a:srgbClr val="000000"/>
                </a:solidFill>
                <a:latin typeface="Consolas" panose="020B0609020204030204" pitchFamily="49" charset="0"/>
              </a:rPr>
              <a:t>size</a:t>
            </a:r>
            <a:r>
              <a:rPr lang="en-US" altLang="en-US" sz="2000" dirty="0">
                <a:solidFill>
                  <a:srgbClr val="000000"/>
                </a:solidFill>
                <a:latin typeface="+mn-lt"/>
              </a:rPr>
              <a:t> of the source array to the </a:t>
            </a:r>
            <a:r>
              <a:rPr lang="en-US" altLang="en-US" sz="2000" dirty="0">
                <a:solidFill>
                  <a:srgbClr val="000000"/>
                </a:solidFill>
                <a:latin typeface="Consolas" panose="020B0609020204030204" pitchFamily="49" charset="0"/>
              </a:rPr>
              <a:t>size</a:t>
            </a:r>
            <a:r>
              <a:rPr lang="en-US" altLang="en-US" sz="2000" dirty="0">
                <a:solidFill>
                  <a:srgbClr val="000000"/>
                </a:solidFill>
                <a:latin typeface="+mn-lt"/>
              </a:rPr>
              <a:t> of the target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(line 43), uses new to allocate memory for the target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and places the pointer returned by </a:t>
            </a:r>
            <a:r>
              <a:rPr lang="en-US" altLang="en-US" sz="2000" dirty="0">
                <a:solidFill>
                  <a:srgbClr val="000000"/>
                </a:solidFill>
                <a:latin typeface="Consolas" panose="020B0609020204030204" pitchFamily="49" charset="0"/>
              </a:rPr>
              <a:t>new</a:t>
            </a:r>
            <a:r>
              <a:rPr lang="en-US" altLang="en-US" sz="2000" dirty="0">
                <a:solidFill>
                  <a:srgbClr val="000000"/>
                </a:solidFill>
                <a:latin typeface="+mn-lt"/>
              </a:rPr>
              <a:t> into the </a:t>
            </a:r>
            <a:r>
              <a:rPr lang="en-US" altLang="en-US" sz="2000" dirty="0">
                <a:solidFill>
                  <a:srgbClr val="000000"/>
                </a:solidFill>
                <a:latin typeface="Consolas" panose="020B0609020204030204" pitchFamily="49" charset="0"/>
              </a:rPr>
              <a:t>Array’s ptr </a:t>
            </a:r>
            <a:r>
              <a:rPr lang="en-US" altLang="en-US" sz="2000" dirty="0">
                <a:solidFill>
                  <a:srgbClr val="000000"/>
                </a:solidFill>
                <a:latin typeface="+mn-lt"/>
              </a:rPr>
              <a:t>member.</a:t>
            </a:r>
          </a:p>
          <a:p>
            <a:pPr eaLnBrk="1" hangingPunct="1"/>
            <a:r>
              <a:rPr lang="en-US" altLang="en-US" sz="2000" dirty="0">
                <a:solidFill>
                  <a:srgbClr val="000000"/>
                </a:solidFill>
                <a:latin typeface="+mn-lt"/>
              </a:rPr>
              <a:t>Regardless of whether this is a self-assignment, </a:t>
            </a:r>
            <a:r>
              <a:rPr lang="en-US" altLang="en-US" sz="2000" dirty="0" smtClean="0">
                <a:solidFill>
                  <a:srgbClr val="000000"/>
                </a:solidFill>
                <a:latin typeface="+mn-lt"/>
              </a:rPr>
              <a:t>thse </a:t>
            </a:r>
            <a:r>
              <a:rPr lang="en-US" altLang="en-US" sz="2000" dirty="0">
                <a:solidFill>
                  <a:srgbClr val="000000"/>
                </a:solidFill>
                <a:latin typeface="+mn-lt"/>
              </a:rPr>
              <a:t>member function returns the current object (i.e., *</a:t>
            </a:r>
            <a:r>
              <a:rPr lang="en-US" altLang="en-US" sz="2000" dirty="0">
                <a:solidFill>
                  <a:srgbClr val="000000"/>
                </a:solidFill>
                <a:latin typeface="Consolas" panose="020B0609020204030204" pitchFamily="49" charset="0"/>
              </a:rPr>
              <a:t>this</a:t>
            </a:r>
            <a:r>
              <a:rPr lang="en-US" altLang="en-US" sz="2000" dirty="0">
                <a:solidFill>
                  <a:srgbClr val="000000"/>
                </a:solidFill>
                <a:latin typeface="+mn-lt"/>
              </a:rPr>
              <a:t> in line 52) as a constant reference; this enables cascaded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assignments such as </a:t>
            </a:r>
            <a:r>
              <a:rPr lang="en-US" altLang="en-US" sz="2000" dirty="0">
                <a:solidFill>
                  <a:srgbClr val="000000"/>
                </a:solidFill>
                <a:latin typeface="Consolas" panose="020B0609020204030204" pitchFamily="49" charset="0"/>
              </a:rPr>
              <a:t>x = y = z,</a:t>
            </a:r>
            <a:r>
              <a:rPr lang="en-US" altLang="en-US" sz="2000" dirty="0">
                <a:solidFill>
                  <a:srgbClr val="000000"/>
                </a:solidFill>
                <a:latin typeface="+mn-lt"/>
              </a:rPr>
              <a:t> but prevents ones like </a:t>
            </a:r>
            <a:r>
              <a:rPr lang="en-US" altLang="en-US" sz="2000" dirty="0">
                <a:solidFill>
                  <a:srgbClr val="000000"/>
                </a:solidFill>
                <a:latin typeface="Consolas" panose="020B0609020204030204" pitchFamily="49" charset="0"/>
              </a:rPr>
              <a:t>(x = y) = z</a:t>
            </a:r>
            <a:r>
              <a:rPr lang="en-US" altLang="en-US" sz="2000" dirty="0">
                <a:solidFill>
                  <a:srgbClr val="000000"/>
                </a:solidFill>
                <a:latin typeface="+mn-lt"/>
              </a:rPr>
              <a:t> because </a:t>
            </a:r>
            <a:r>
              <a:rPr lang="en-US" altLang="en-US" sz="2000" dirty="0">
                <a:solidFill>
                  <a:srgbClr val="000000"/>
                </a:solidFill>
                <a:latin typeface="Consolas" panose="020B0609020204030204" pitchFamily="49" charset="0"/>
              </a:rPr>
              <a:t>z</a:t>
            </a:r>
            <a:r>
              <a:rPr lang="en-US" altLang="en-US" sz="2000" dirty="0">
                <a:solidFill>
                  <a:srgbClr val="000000"/>
                </a:solidFill>
                <a:latin typeface="+mn-lt"/>
              </a:rPr>
              <a:t> cannot be assigned to the </a:t>
            </a:r>
            <a:r>
              <a:rPr lang="en-US" altLang="en-US" sz="2000" dirty="0">
                <a:solidFill>
                  <a:srgbClr val="000000"/>
                </a:solidFill>
                <a:latin typeface="Consolas" panose="020B0609020204030204" pitchFamily="49" charset="0"/>
              </a:rPr>
              <a:t>const</a:t>
            </a:r>
            <a:r>
              <a:rPr lang="en-US" altLang="en-US" sz="2000" dirty="0">
                <a:solidFill>
                  <a:srgbClr val="000000"/>
                </a:solidFill>
                <a:latin typeface="+mn-lt"/>
              </a:rPr>
              <a:t> </a:t>
            </a:r>
            <a:r>
              <a:rPr lang="en-US" altLang="en-US" sz="2000" dirty="0">
                <a:solidFill>
                  <a:srgbClr val="000000"/>
                </a:solidFill>
                <a:latin typeface="Consolas" panose="020B0609020204030204" pitchFamily="49" charset="0"/>
              </a:rPr>
              <a:t>Array</a:t>
            </a:r>
            <a:r>
              <a:rPr lang="en-US" altLang="en-US" sz="2000" dirty="0">
                <a:solidFill>
                  <a:srgbClr val="000000"/>
                </a:solidFill>
                <a:latin typeface="+mn-lt"/>
              </a:rPr>
              <a:t> reference that is returned by </a:t>
            </a:r>
            <a:r>
              <a:rPr lang="en-US" altLang="en-US" sz="2000" dirty="0">
                <a:solidFill>
                  <a:srgbClr val="000000"/>
                </a:solidFill>
                <a:latin typeface="Consolas" panose="020B0609020204030204" pitchFamily="49" charset="0"/>
              </a:rPr>
              <a:t>(x = y</a:t>
            </a:r>
            <a:r>
              <a:rPr lang="en-US" altLang="en-US" sz="2000" dirty="0" smtClean="0">
                <a:solidFill>
                  <a:srgbClr val="000000"/>
                </a:solidFill>
                <a:latin typeface="Consolas" panose="020B0609020204030204" pitchFamily="49" charset="0"/>
              </a:rPr>
              <a:t>).</a:t>
            </a:r>
            <a:endParaRPr lang="en-US" alt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172397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Software Engineering Observation 10.4</a:t>
            </a:r>
          </a:p>
        </p:txBody>
      </p:sp>
      <p:sp>
        <p:nvSpPr>
          <p:cNvPr id="5" name="Text Placeholder 4"/>
          <p:cNvSpPr>
            <a:spLocks noGrp="1"/>
          </p:cNvSpPr>
          <p:nvPr>
            <p:ph type="body" idx="1"/>
          </p:nvPr>
        </p:nvSpPr>
        <p:spPr/>
        <p:txBody>
          <a:bodyPr/>
          <a:lstStyle/>
          <a:p>
            <a:pPr marL="0" indent="0">
              <a:buNone/>
            </a:pPr>
            <a:r>
              <a:rPr lang="en-IN" sz="2400" dirty="0">
                <a:latin typeface="+mn-lt"/>
              </a:rPr>
              <a:t>A copy constructor, a destructor and an overloaded assignment operator are </a:t>
            </a:r>
            <a:r>
              <a:rPr lang="en-IN" sz="2400" dirty="0" smtClean="0">
                <a:latin typeface="+mn-lt"/>
              </a:rPr>
              <a:t>usually provided </a:t>
            </a:r>
            <a:r>
              <a:rPr lang="en-IN" sz="2400" dirty="0">
                <a:latin typeface="+mn-lt"/>
              </a:rPr>
              <a:t>as a group for any class that uses dynamically allocated memory. With </a:t>
            </a:r>
            <a:r>
              <a:rPr lang="en-IN" sz="2400" dirty="0" smtClean="0">
                <a:latin typeface="+mn-lt"/>
              </a:rPr>
              <a:t>the addition </a:t>
            </a:r>
            <a:r>
              <a:rPr lang="en-IN" sz="2400" dirty="0">
                <a:latin typeface="+mn-lt"/>
              </a:rPr>
              <a:t>of move semantics in C++11, other functions should also be provided, as </a:t>
            </a:r>
            <a:r>
              <a:rPr lang="en-IN" sz="2400" dirty="0" smtClean="0">
                <a:latin typeface="+mn-lt"/>
              </a:rPr>
              <a:t>you’ll see </a:t>
            </a:r>
            <a:r>
              <a:rPr lang="en-IN" sz="2400" dirty="0">
                <a:latin typeface="+mn-lt"/>
              </a:rPr>
              <a:t>in Chapter 24.</a:t>
            </a:r>
          </a:p>
        </p:txBody>
      </p:sp>
    </p:spTree>
    <p:extLst>
      <p:ext uri="{BB962C8B-B14F-4D97-AF65-F5344CB8AC3E}">
        <p14:creationId xmlns:p14="http://schemas.microsoft.com/office/powerpoint/2010/main" val="457117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smtClean="0"/>
              <a:t>Common </a:t>
            </a:r>
            <a:r>
              <a:rPr lang="en-IN" dirty="0"/>
              <a:t>Programming Error </a:t>
            </a:r>
            <a:r>
              <a:rPr lang="en-IN" dirty="0" smtClean="0"/>
              <a:t>10.4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Not providing a copy constructor and overloaded assignment operator for a class when </a:t>
            </a:r>
            <a:r>
              <a:rPr lang="en-IN" sz="2400" dirty="0" smtClean="0">
                <a:latin typeface="+mn-lt"/>
              </a:rPr>
              <a:t>objects of </a:t>
            </a:r>
            <a:r>
              <a:rPr lang="en-IN" sz="2400" dirty="0">
                <a:latin typeface="+mn-lt"/>
              </a:rPr>
              <a:t>that class contain pointers to dynamically allocated memory is a potential logic error.</a:t>
            </a:r>
          </a:p>
        </p:txBody>
      </p:sp>
    </p:spTree>
    <p:extLst>
      <p:ext uri="{BB962C8B-B14F-4D97-AF65-F5344CB8AC3E}">
        <p14:creationId xmlns:p14="http://schemas.microsoft.com/office/powerpoint/2010/main" val="5599570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tIns="91425" anchor="b">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(8 of 15)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2700709"/>
          </a:xfrm>
        </p:spPr>
        <p:txBody>
          <a:bodyPr wrap="square" lIns="91425" tIns="91425" rIns="91425" bIns="91425">
            <a:spAutoFit/>
          </a:bodyPr>
          <a:lstStyle/>
          <a:p>
            <a:pPr marL="0" lvl="0" indent="0" fontAlgn="base">
              <a:spcAft>
                <a:spcPct val="0"/>
              </a:spcAft>
              <a:buNone/>
              <a:tabLst/>
              <a:defRPr/>
            </a:pPr>
            <a:r>
              <a:rPr lang="en-US" sz="1800" b="1" kern="1200" dirty="0">
                <a:solidFill>
                  <a:srgbClr val="000000"/>
                </a:solidFill>
                <a:latin typeface="Arial (Body)"/>
                <a:ea typeface="+mn-ea"/>
                <a:cs typeface="+mn-cs"/>
              </a:rPr>
              <a:t>C++11: Deleting Unwanted Member Functions from Your Class</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Prior to C++11, you could prevent class objects from being </a:t>
            </a:r>
            <a:r>
              <a:rPr lang="en-US" sz="1800" b="1" kern="1200" dirty="0">
                <a:solidFill>
                  <a:srgbClr val="000000"/>
                </a:solidFill>
                <a:latin typeface="Arial (Body)"/>
                <a:ea typeface="+mn-ea"/>
                <a:cs typeface="+mn-cs"/>
              </a:rPr>
              <a:t>copied</a:t>
            </a:r>
            <a:r>
              <a:rPr lang="en-US" sz="1800" kern="1200" dirty="0">
                <a:solidFill>
                  <a:srgbClr val="000000"/>
                </a:solidFill>
                <a:latin typeface="Arial (Body)"/>
                <a:ea typeface="+mn-ea"/>
                <a:cs typeface="+mn-cs"/>
              </a:rPr>
              <a:t> or </a:t>
            </a:r>
            <a:r>
              <a:rPr lang="en-US" sz="1800" b="1" kern="1200" dirty="0">
                <a:solidFill>
                  <a:srgbClr val="000000"/>
                </a:solidFill>
                <a:latin typeface="Arial (Body)"/>
                <a:ea typeface="+mn-ea"/>
                <a:cs typeface="+mn-cs"/>
              </a:rPr>
              <a:t>assigned</a:t>
            </a:r>
            <a:r>
              <a:rPr lang="en-US" sz="1800" kern="1200" dirty="0">
                <a:solidFill>
                  <a:srgbClr val="000000"/>
                </a:solidFill>
                <a:latin typeface="Arial (Body)"/>
                <a:ea typeface="+mn-ea"/>
                <a:cs typeface="+mn-cs"/>
              </a:rPr>
              <a:t> by declaring as </a:t>
            </a:r>
            <a:r>
              <a:rPr lang="en-US" sz="1800" kern="1200" dirty="0">
                <a:solidFill>
                  <a:srgbClr val="000000"/>
                </a:solidFill>
                <a:latin typeface="Consolas" panose="020B0609020204030204" pitchFamily="49" charset="0"/>
                <a:ea typeface="+mn-ea"/>
                <a:cs typeface="+mn-cs"/>
              </a:rPr>
              <a:t>private</a:t>
            </a:r>
            <a:r>
              <a:rPr lang="en-US" sz="1800" kern="1200" dirty="0">
                <a:solidFill>
                  <a:srgbClr val="000000"/>
                </a:solidFill>
                <a:latin typeface="Arial (Body)"/>
                <a:ea typeface="+mn-ea"/>
                <a:cs typeface="+mn-cs"/>
              </a:rPr>
              <a:t> the class’s copy constructor and overloaded assignment </a:t>
            </a:r>
            <a:r>
              <a:rPr lang="en-US" sz="1800" kern="1200" dirty="0" smtClean="0">
                <a:solidFill>
                  <a:srgbClr val="000000"/>
                </a:solidFill>
                <a:latin typeface="Arial (Body)"/>
                <a:ea typeface="+mn-ea"/>
                <a:cs typeface="+mn-cs"/>
              </a:rPr>
              <a:t>operator.</a:t>
            </a:r>
            <a:endParaRPr 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As of C++11, you can simply </a:t>
            </a:r>
            <a:r>
              <a:rPr lang="en-US" sz="1800" b="1" kern="1200" dirty="0">
                <a:solidFill>
                  <a:srgbClr val="000000"/>
                </a:solidFill>
                <a:latin typeface="Arial (Body)"/>
                <a:ea typeface="+mn-ea"/>
                <a:cs typeface="+mn-cs"/>
              </a:rPr>
              <a:t>delete</a:t>
            </a:r>
            <a:r>
              <a:rPr lang="en-US" sz="1800" kern="1200" dirty="0">
                <a:solidFill>
                  <a:srgbClr val="000000"/>
                </a:solidFill>
                <a:latin typeface="Arial (Body)"/>
                <a:ea typeface="+mn-ea"/>
                <a:cs typeface="+mn-cs"/>
              </a:rPr>
              <a:t> these functions from your </a:t>
            </a:r>
            <a:r>
              <a:rPr lang="en-US" sz="1800" kern="1200" dirty="0" smtClean="0">
                <a:solidFill>
                  <a:srgbClr val="000000"/>
                </a:solidFill>
                <a:latin typeface="Arial (Body)"/>
                <a:ea typeface="+mn-ea"/>
                <a:cs typeface="+mn-cs"/>
              </a:rPr>
              <a:t>class.</a:t>
            </a:r>
            <a:endParaRPr 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To do so in class </a:t>
            </a:r>
            <a:r>
              <a:rPr lang="en-US" sz="1800" kern="1200" dirty="0">
                <a:solidFill>
                  <a:srgbClr val="000000"/>
                </a:solidFill>
                <a:latin typeface="Consolas" panose="020B0609020204030204" pitchFamily="49" charset="0"/>
                <a:ea typeface="+mn-ea"/>
                <a:cs typeface="+mn-cs"/>
              </a:rPr>
              <a:t>Array</a:t>
            </a:r>
            <a:r>
              <a:rPr lang="en-US" sz="1800" kern="1200" dirty="0">
                <a:solidFill>
                  <a:srgbClr val="000000"/>
                </a:solidFill>
                <a:latin typeface="Arial (Body)"/>
                <a:ea typeface="+mn-ea"/>
                <a:cs typeface="+mn-cs"/>
              </a:rPr>
              <a:t>, replace the prototypes in lines 14 and 18 of </a:t>
            </a:r>
            <a:r>
              <a:rPr lang="en-US" sz="1800" kern="1200" dirty="0" smtClean="0">
                <a:solidFill>
                  <a:srgbClr val="000000"/>
                </a:solidFill>
                <a:latin typeface="Arial (Body)"/>
                <a:ea typeface="+mn-ea"/>
                <a:cs typeface="+mn-cs"/>
              </a:rPr>
              <a:t>Figure </a:t>
            </a:r>
            <a:r>
              <a:rPr lang="en-US" sz="1800" kern="1200" dirty="0">
                <a:solidFill>
                  <a:srgbClr val="000000"/>
                </a:solidFill>
                <a:latin typeface="Arial (Body)"/>
                <a:ea typeface="+mn-ea"/>
                <a:cs typeface="+mn-cs"/>
              </a:rPr>
              <a:t>10.10 with</a:t>
            </a:r>
            <a:r>
              <a:rPr lang="en-US" sz="1800" kern="1200" dirty="0" smtClean="0">
                <a:solidFill>
                  <a:srgbClr val="000000"/>
                </a:solidFill>
                <a:latin typeface="Arial (Body)"/>
                <a:ea typeface="+mn-ea"/>
                <a:cs typeface="+mn-cs"/>
              </a:rPr>
              <a:t>:</a:t>
            </a:r>
            <a:endParaRPr lang="en-US" sz="1800" kern="1200" dirty="0">
              <a:solidFill>
                <a:srgbClr val="000000"/>
              </a:solidFill>
              <a:latin typeface="Arial (Body)"/>
              <a:ea typeface="+mn-ea"/>
              <a:cs typeface="+mn-cs"/>
            </a:endParaRPr>
          </a:p>
        </p:txBody>
      </p:sp>
      <p:pic>
        <p:nvPicPr>
          <p:cNvPr id="5" name="Picture 4" descr="Computer code. The code has 2 lines. The lines read as follows. Line 1. Array left parenthesis c o n s t Array ampersand right parenthesis equals delete semicolon. Line 2. c o n s t Array ampersand operator equals left parenthesis c o n s t Array ampersand right parenthesis equals delet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4305961"/>
            <a:ext cx="6286500" cy="736600"/>
          </a:xfrm>
          <a:prstGeom prst="rect">
            <a:avLst/>
          </a:prstGeom>
        </p:spPr>
      </p:pic>
      <p:sp>
        <p:nvSpPr>
          <p:cNvPr id="4" name="Text Placeholder 3"/>
          <p:cNvSpPr>
            <a:spLocks noGrp="1"/>
          </p:cNvSpPr>
          <p:nvPr>
            <p:ph type="body" idx="2"/>
          </p:nvPr>
        </p:nvSpPr>
        <p:spPr>
          <a:xfrm>
            <a:off x="457200" y="5029201"/>
            <a:ext cx="8229600" cy="1280159"/>
          </a:xfrm>
        </p:spPr>
        <p:txBody>
          <a:bodyPr/>
          <a:lstStyle/>
          <a:p>
            <a:r>
              <a:rPr lang="en-US" sz="1800" kern="1200" dirty="0">
                <a:solidFill>
                  <a:srgbClr val="000000"/>
                </a:solidFill>
                <a:latin typeface="Arial (Body)"/>
              </a:rPr>
              <a:t>Though you can delete any member function, it’s most commonly used with member functions that the compiler can auto-generate—the default constructor, copy constructor, assignment operator, and in C++ 11, the move constructor and move assignment operator</a:t>
            </a:r>
            <a:r>
              <a:rPr lang="en-US" sz="1800" kern="1200" dirty="0" smtClean="0">
                <a:solidFill>
                  <a:srgbClr val="000000"/>
                </a:solidFill>
                <a:latin typeface="Arial (Body)"/>
              </a:rPr>
              <a:t>.</a:t>
            </a:r>
            <a:endParaRPr lang="en-IN" sz="1800" dirty="0"/>
          </a:p>
        </p:txBody>
      </p:sp>
    </p:spTree>
    <p:extLst>
      <p:ext uri="{BB962C8B-B14F-4D97-AF65-F5344CB8AC3E}">
        <p14:creationId xmlns:p14="http://schemas.microsoft.com/office/powerpoint/2010/main" val="27920981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1677352"/>
          </a:xfrm>
        </p:spPr>
        <p:txBody>
          <a:bodyPr wrap="square" lIns="91425" tIns="91425" rIns="91425" bIns="91425">
            <a:spAutoFit/>
          </a:bodyPr>
          <a:lstStyle/>
          <a:p>
            <a:pPr marL="0" lvl="0" indent="0" fontAlgn="base">
              <a:spcAft>
                <a:spcPct val="0"/>
              </a:spcAft>
              <a:buNone/>
              <a:tabLst/>
              <a:defRPr/>
            </a:pPr>
            <a:r>
              <a:rPr lang="en-US" sz="1800" b="1" kern="1200" dirty="0">
                <a:solidFill>
                  <a:srgbClr val="000000"/>
                </a:solidFill>
                <a:latin typeface="Arial (Body)"/>
                <a:ea typeface="+mn-ea"/>
                <a:cs typeface="+mn-cs"/>
              </a:rPr>
              <a:t>Overloaded Equality and Inequality Operators</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Line 19 of </a:t>
            </a:r>
            <a:r>
              <a:rPr lang="en-US" sz="1800" kern="1200" dirty="0" smtClean="0">
                <a:solidFill>
                  <a:srgbClr val="000000"/>
                </a:solidFill>
                <a:latin typeface="Arial (Body)"/>
                <a:ea typeface="+mn-ea"/>
                <a:cs typeface="+mn-cs"/>
              </a:rPr>
              <a:t>Figure</a:t>
            </a:r>
            <a:r>
              <a:rPr lang="en-US" sz="1800" kern="1200" dirty="0">
                <a:solidFill>
                  <a:srgbClr val="000000"/>
                </a:solidFill>
                <a:latin typeface="Arial (Body)"/>
                <a:ea typeface="+mn-ea"/>
                <a:cs typeface="+mn-cs"/>
              </a:rPr>
              <a:t> 10.10 declares the overloaded equality operator </a:t>
            </a:r>
            <a:r>
              <a:rPr lang="en-US" sz="1800" kern="1200" dirty="0">
                <a:solidFill>
                  <a:srgbClr val="000000"/>
                </a:solidFill>
                <a:latin typeface="Consolas" panose="020B0609020204030204" pitchFamily="49" charset="0"/>
                <a:ea typeface="+mn-ea"/>
                <a:cs typeface="+mn-cs"/>
              </a:rPr>
              <a:t>(==)</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When the compiler sees the expression </a:t>
            </a:r>
            <a:r>
              <a:rPr lang="en-US" sz="1800" kern="1200" dirty="0">
                <a:solidFill>
                  <a:srgbClr val="000000"/>
                </a:solidFill>
                <a:latin typeface="Consolas" panose="020B0609020204030204" pitchFamily="49" charset="0"/>
                <a:ea typeface="+mn-ea"/>
                <a:cs typeface="+mn-cs"/>
              </a:rPr>
              <a:t>integers1 == integers2 </a:t>
            </a:r>
            <a:r>
              <a:rPr lang="en-US" sz="1800" kern="1200" dirty="0">
                <a:solidFill>
                  <a:srgbClr val="000000"/>
                </a:solidFill>
                <a:latin typeface="Arial (Body)"/>
                <a:ea typeface="+mn-ea"/>
                <a:cs typeface="+mn-cs"/>
              </a:rPr>
              <a:t>in line 51 of </a:t>
            </a:r>
            <a:r>
              <a:rPr lang="en-US" sz="1800" kern="1200" dirty="0" smtClean="0">
                <a:solidFill>
                  <a:srgbClr val="000000"/>
                </a:solidFill>
                <a:latin typeface="Arial (Body)"/>
                <a:ea typeface="+mn-ea"/>
                <a:cs typeface="+mn-cs"/>
              </a:rPr>
              <a:t>Figure</a:t>
            </a:r>
            <a:r>
              <a:rPr lang="en-US" sz="1800" kern="1200" dirty="0">
                <a:solidFill>
                  <a:srgbClr val="000000"/>
                </a:solidFill>
                <a:latin typeface="Arial (Body)"/>
                <a:ea typeface="+mn-ea"/>
                <a:cs typeface="+mn-cs"/>
              </a:rPr>
              <a:t> 10.9, it invokes member function </a:t>
            </a:r>
            <a:r>
              <a:rPr lang="en-US" sz="1800" kern="1200" dirty="0">
                <a:solidFill>
                  <a:srgbClr val="000000"/>
                </a:solidFill>
                <a:latin typeface="Consolas" panose="020B0609020204030204" pitchFamily="49" charset="0"/>
                <a:ea typeface="+mn-ea"/>
                <a:cs typeface="+mn-cs"/>
              </a:rPr>
              <a:t>operator== </a:t>
            </a:r>
            <a:r>
              <a:rPr lang="en-US" sz="1800" kern="1200" dirty="0">
                <a:solidFill>
                  <a:srgbClr val="000000"/>
                </a:solidFill>
                <a:latin typeface="Arial (Body)"/>
                <a:ea typeface="+mn-ea"/>
                <a:cs typeface="+mn-cs"/>
              </a:rPr>
              <a:t>with the </a:t>
            </a:r>
            <a:r>
              <a:rPr lang="en-US" sz="1800" kern="1200" dirty="0" smtClean="0">
                <a:solidFill>
                  <a:srgbClr val="000000"/>
                </a:solidFill>
                <a:latin typeface="Arial (Body)"/>
                <a:ea typeface="+mn-ea"/>
                <a:cs typeface="+mn-cs"/>
              </a:rPr>
              <a:t>call</a:t>
            </a:r>
            <a:endParaRPr lang="en-US" sz="1800" kern="1200" dirty="0">
              <a:solidFill>
                <a:srgbClr val="000000"/>
              </a:solidFill>
              <a:latin typeface="Arial (Body)"/>
              <a:ea typeface="+mn-ea"/>
              <a:cs typeface="+mn-cs"/>
            </a:endParaRPr>
          </a:p>
        </p:txBody>
      </p:sp>
      <p:pic>
        <p:nvPicPr>
          <p:cNvPr id="5" name="Picture 4" descr="Computer code reads, integers 1 period operator equals equals left parenthesis integers 2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887" y="3374006"/>
            <a:ext cx="4648200" cy="406400"/>
          </a:xfrm>
          <a:prstGeom prst="rect">
            <a:avLst/>
          </a:prstGeom>
        </p:spPr>
      </p:pic>
      <p:sp>
        <p:nvSpPr>
          <p:cNvPr id="4" name="Text Placeholder 3"/>
          <p:cNvSpPr>
            <a:spLocks noGrp="1"/>
          </p:cNvSpPr>
          <p:nvPr>
            <p:ph type="body" idx="2"/>
          </p:nvPr>
        </p:nvSpPr>
        <p:spPr>
          <a:xfrm>
            <a:off x="457200" y="3962400"/>
            <a:ext cx="8229600" cy="2316480"/>
          </a:xfrm>
        </p:spPr>
        <p:txBody>
          <a:bodyPr/>
          <a:lstStyle/>
          <a:p>
            <a:pPr marL="255651" lvl="0" indent="-255651" fontAlgn="base">
              <a:spcAft>
                <a:spcPct val="0"/>
              </a:spcAft>
              <a:buFont typeface="Arial" panose="020B0604020202020204" pitchFamily="34" charset="0"/>
              <a:buChar char="•"/>
              <a:defRPr/>
            </a:pPr>
            <a:r>
              <a:rPr lang="en-US" sz="1800" kern="1200" dirty="0">
                <a:solidFill>
                  <a:srgbClr val="000000"/>
                </a:solidFill>
                <a:latin typeface="Arial (Body)"/>
              </a:rPr>
              <a:t>Member function </a:t>
            </a:r>
            <a:r>
              <a:rPr lang="en-US" sz="1800" kern="1200" dirty="0">
                <a:solidFill>
                  <a:srgbClr val="000000"/>
                </a:solidFill>
                <a:latin typeface="Consolas" panose="020B0609020204030204" pitchFamily="49" charset="0"/>
              </a:rPr>
              <a:t>operator== </a:t>
            </a:r>
            <a:r>
              <a:rPr lang="en-US" sz="1800" kern="1200" dirty="0">
                <a:solidFill>
                  <a:srgbClr val="000000"/>
                </a:solidFill>
                <a:latin typeface="Arial (Body)"/>
              </a:rPr>
              <a:t>(defined in </a:t>
            </a:r>
            <a:r>
              <a:rPr lang="en-US" sz="1800" kern="1200" dirty="0" smtClean="0">
                <a:solidFill>
                  <a:srgbClr val="000000"/>
                </a:solidFill>
                <a:latin typeface="Arial (Body)"/>
              </a:rPr>
              <a:t>Figure</a:t>
            </a:r>
            <a:r>
              <a:rPr lang="en-US" sz="1800" kern="1200" dirty="0">
                <a:solidFill>
                  <a:srgbClr val="000000"/>
                </a:solidFill>
                <a:latin typeface="Arial (Body)"/>
              </a:rPr>
              <a:t> 10.11, lines 57–69) immediately returns </a:t>
            </a:r>
            <a:r>
              <a:rPr lang="en-US" sz="1800" kern="1200" dirty="0">
                <a:solidFill>
                  <a:srgbClr val="000000"/>
                </a:solidFill>
                <a:latin typeface="Consolas" panose="020B0609020204030204" pitchFamily="49" charset="0"/>
              </a:rPr>
              <a:t>false</a:t>
            </a:r>
            <a:r>
              <a:rPr lang="en-US" sz="1800" kern="1200" dirty="0">
                <a:solidFill>
                  <a:srgbClr val="000000"/>
                </a:solidFill>
                <a:latin typeface="Arial (Body)"/>
              </a:rPr>
              <a:t> if the </a:t>
            </a:r>
            <a:r>
              <a:rPr lang="en-US" sz="1800" kern="1200" dirty="0">
                <a:solidFill>
                  <a:srgbClr val="000000"/>
                </a:solidFill>
                <a:latin typeface="Consolas" panose="020B0609020204030204" pitchFamily="49" charset="0"/>
              </a:rPr>
              <a:t>size</a:t>
            </a:r>
            <a:r>
              <a:rPr lang="en-US" sz="1800" kern="1200" dirty="0">
                <a:solidFill>
                  <a:srgbClr val="000000"/>
                </a:solidFill>
                <a:latin typeface="Arial (Body)"/>
              </a:rPr>
              <a:t> members of the </a:t>
            </a:r>
            <a:r>
              <a:rPr lang="en-US" sz="1800" kern="1200" dirty="0">
                <a:solidFill>
                  <a:srgbClr val="000000"/>
                </a:solidFill>
                <a:latin typeface="Consolas" panose="020B0609020204030204" pitchFamily="49" charset="0"/>
              </a:rPr>
              <a:t>Arrays</a:t>
            </a:r>
            <a:r>
              <a:rPr lang="en-US" sz="1800" kern="1200" dirty="0">
                <a:solidFill>
                  <a:srgbClr val="000000"/>
                </a:solidFill>
                <a:latin typeface="Arial (Body)"/>
              </a:rPr>
              <a:t> are not </a:t>
            </a:r>
            <a:r>
              <a:rPr lang="en-US" sz="1800" kern="1200" dirty="0" smtClean="0">
                <a:solidFill>
                  <a:srgbClr val="000000"/>
                </a:solidFill>
                <a:latin typeface="Arial (Body)"/>
              </a:rPr>
              <a:t>equal.</a:t>
            </a:r>
          </a:p>
          <a:p>
            <a:pPr marL="255651" lvl="0" indent="-255651" fontAlgn="base">
              <a:spcAft>
                <a:spcPct val="0"/>
              </a:spcAft>
              <a:buFont typeface="Arial" panose="020B0604020202020204" pitchFamily="34" charset="0"/>
              <a:buChar char="•"/>
              <a:defRPr/>
            </a:pPr>
            <a:r>
              <a:rPr lang="en-US" sz="1800" kern="1200" dirty="0" smtClean="0">
                <a:solidFill>
                  <a:srgbClr val="000000"/>
                </a:solidFill>
                <a:latin typeface="Arial (Body)"/>
              </a:rPr>
              <a:t> Otherwise</a:t>
            </a:r>
            <a:r>
              <a:rPr lang="en-US" sz="1800" kern="1200" dirty="0">
                <a:solidFill>
                  <a:srgbClr val="000000"/>
                </a:solidFill>
                <a:latin typeface="Arial (Body)"/>
              </a:rPr>
              <a:t>, </a:t>
            </a:r>
            <a:r>
              <a:rPr lang="en-US" sz="1800" kern="1200" dirty="0">
                <a:solidFill>
                  <a:srgbClr val="000000"/>
                </a:solidFill>
                <a:latin typeface="Consolas" panose="020B0609020204030204" pitchFamily="49" charset="0"/>
              </a:rPr>
              <a:t>operator== </a:t>
            </a:r>
            <a:r>
              <a:rPr lang="en-US" sz="1800" kern="1200" dirty="0">
                <a:solidFill>
                  <a:srgbClr val="000000"/>
                </a:solidFill>
                <a:latin typeface="Arial (Body)"/>
              </a:rPr>
              <a:t>compares each pair of </a:t>
            </a:r>
            <a:r>
              <a:rPr lang="en-US" sz="1800" kern="1200" dirty="0" smtClean="0">
                <a:solidFill>
                  <a:srgbClr val="000000"/>
                </a:solidFill>
                <a:latin typeface="Arial (Body)"/>
              </a:rPr>
              <a:t>elements.</a:t>
            </a:r>
          </a:p>
          <a:p>
            <a:pPr marL="255651" lvl="0" indent="-255651" fontAlgn="base">
              <a:spcAft>
                <a:spcPct val="0"/>
              </a:spcAft>
              <a:buFont typeface="Arial" panose="020B0604020202020204" pitchFamily="34" charset="0"/>
              <a:buChar char="•"/>
              <a:defRPr/>
            </a:pPr>
            <a:r>
              <a:rPr lang="en-US" sz="1800" kern="1200" dirty="0" smtClean="0">
                <a:solidFill>
                  <a:srgbClr val="000000"/>
                </a:solidFill>
                <a:latin typeface="Arial (Body)"/>
              </a:rPr>
              <a:t>If </a:t>
            </a:r>
            <a:r>
              <a:rPr lang="en-US" sz="1800" kern="1200" dirty="0">
                <a:solidFill>
                  <a:srgbClr val="000000"/>
                </a:solidFill>
                <a:latin typeface="Arial (Body)"/>
              </a:rPr>
              <a:t>they’re all equal, the function returns </a:t>
            </a:r>
            <a:r>
              <a:rPr lang="en-US" sz="1800" kern="1200" dirty="0" smtClean="0">
                <a:solidFill>
                  <a:srgbClr val="000000"/>
                </a:solidFill>
                <a:latin typeface="Consolas" panose="020B0609020204030204" pitchFamily="49" charset="0"/>
              </a:rPr>
              <a:t>true</a:t>
            </a:r>
            <a:r>
              <a:rPr lang="en-US" sz="1800" kern="1200" dirty="0" smtClean="0">
                <a:solidFill>
                  <a:srgbClr val="000000"/>
                </a:solidFill>
                <a:latin typeface="Arial (Body)"/>
              </a:rPr>
              <a:t>.</a:t>
            </a:r>
          </a:p>
          <a:p>
            <a:pPr marL="255651" lvl="0" indent="-255651" fontAlgn="base">
              <a:spcAft>
                <a:spcPct val="0"/>
              </a:spcAft>
              <a:buFont typeface="Arial" panose="020B0604020202020204" pitchFamily="34" charset="0"/>
              <a:buChar char="•"/>
              <a:defRPr/>
            </a:pPr>
            <a:r>
              <a:rPr lang="en-US" sz="1800" kern="1200" dirty="0" smtClean="0">
                <a:solidFill>
                  <a:srgbClr val="000000"/>
                </a:solidFill>
                <a:latin typeface="Arial (Body)"/>
              </a:rPr>
              <a:t>The </a:t>
            </a:r>
            <a:r>
              <a:rPr lang="en-US" sz="1800" kern="1200" dirty="0">
                <a:solidFill>
                  <a:srgbClr val="000000"/>
                </a:solidFill>
                <a:latin typeface="Arial (Body)"/>
              </a:rPr>
              <a:t>first pair of elements to differ causes the function to return </a:t>
            </a:r>
            <a:r>
              <a:rPr lang="en-US" sz="1800" kern="1200" dirty="0">
                <a:solidFill>
                  <a:srgbClr val="000000"/>
                </a:solidFill>
                <a:latin typeface="Consolas" panose="020B0609020204030204" pitchFamily="49" charset="0"/>
              </a:rPr>
              <a:t>false</a:t>
            </a:r>
            <a:r>
              <a:rPr lang="en-US" sz="1800" kern="1200" dirty="0">
                <a:solidFill>
                  <a:srgbClr val="000000"/>
                </a:solidFill>
                <a:latin typeface="Arial (Body)"/>
              </a:rPr>
              <a:t> immediately</a:t>
            </a:r>
            <a:r>
              <a:rPr lang="en-US" sz="1800" kern="1200" dirty="0" smtClean="0">
                <a:solidFill>
                  <a:srgbClr val="000000"/>
                </a:solidFill>
                <a:latin typeface="Arial (Body)"/>
              </a:rPr>
              <a:t>.</a:t>
            </a:r>
            <a:endParaRPr lang="en-US" sz="1800" kern="1200" dirty="0">
              <a:solidFill>
                <a:srgbClr val="000000"/>
              </a:solidFill>
              <a:latin typeface="Arial (Body)"/>
            </a:endParaRPr>
          </a:p>
        </p:txBody>
      </p:sp>
    </p:spTree>
    <p:extLst>
      <p:ext uri="{BB962C8B-B14F-4D97-AF65-F5344CB8AC3E}">
        <p14:creationId xmlns:p14="http://schemas.microsoft.com/office/powerpoint/2010/main" val="13961199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Lines </a:t>
            </a:r>
            <a:r>
              <a:rPr lang="en-US" altLang="en-US" sz="2200" kern="1200" dirty="0" smtClean="0">
                <a:solidFill>
                  <a:srgbClr val="000000"/>
                </a:solidFill>
                <a:latin typeface="Arial (Body)"/>
                <a:ea typeface="+mn-ea"/>
                <a:cs typeface="+mn-cs"/>
              </a:rPr>
              <a:t>22–24 Figure </a:t>
            </a:r>
            <a:r>
              <a:rPr lang="en-US" altLang="en-US" sz="2200" kern="1200" dirty="0">
                <a:solidFill>
                  <a:srgbClr val="000000"/>
                </a:solidFill>
                <a:latin typeface="Arial (Body)"/>
                <a:ea typeface="+mn-ea"/>
                <a:cs typeface="+mn-cs"/>
              </a:rPr>
              <a:t>10.9 define the overloaded inequality operator </a:t>
            </a:r>
            <a:r>
              <a:rPr lang="en-US" altLang="en-US" sz="2200" kern="1200" dirty="0" smtClean="0">
                <a:solidFill>
                  <a:srgbClr val="000000"/>
                </a:solidFill>
                <a:latin typeface="Arial (Body)"/>
                <a:ea typeface="+mn-ea"/>
                <a:cs typeface="+mn-cs"/>
              </a:rPr>
              <a:t>(</a:t>
            </a:r>
            <a:r>
              <a:rPr lang="en-US" altLang="en-US" sz="2200" kern="1200" dirty="0" smtClean="0">
                <a:solidFill>
                  <a:srgbClr val="000000"/>
                </a:solidFill>
                <a:latin typeface="Consolas" panose="020B0609020204030204" pitchFamily="49" charset="0"/>
                <a:ea typeface="+mn-ea"/>
                <a:cs typeface="+mn-cs"/>
              </a:rPr>
              <a:t>!=</a:t>
            </a:r>
            <a:r>
              <a:rPr lang="en-US" altLang="en-US" sz="2200" kern="1200" dirty="0" smtClean="0">
                <a:solidFill>
                  <a:srgbClr val="000000"/>
                </a:solidFill>
                <a:latin typeface="Arial (Body)"/>
                <a:ea typeface="+mn-ea"/>
                <a:cs typeface="+mn-cs"/>
              </a:rPr>
              <a:t>) </a:t>
            </a:r>
            <a:r>
              <a:rPr lang="en-US" altLang="en-US" sz="2200" kern="1200" dirty="0">
                <a:solidFill>
                  <a:srgbClr val="000000"/>
                </a:solidFill>
                <a:latin typeface="Arial (Body)"/>
                <a:ea typeface="+mn-ea"/>
                <a:cs typeface="+mn-cs"/>
              </a:rPr>
              <a:t>for the class.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Member function </a:t>
            </a:r>
            <a:r>
              <a:rPr lang="en-US" altLang="en-US" sz="2200" kern="1200" dirty="0">
                <a:solidFill>
                  <a:srgbClr val="000000"/>
                </a:solidFill>
                <a:latin typeface="Consolas" panose="020B0609020204030204" pitchFamily="49" charset="0"/>
                <a:ea typeface="+mn-ea"/>
                <a:cs typeface="+mn-cs"/>
              </a:rPr>
              <a:t>operator!=</a:t>
            </a:r>
            <a:r>
              <a:rPr lang="en-US" altLang="en-US" sz="2200" kern="1200" dirty="0">
                <a:solidFill>
                  <a:srgbClr val="000000"/>
                </a:solidFill>
                <a:latin typeface="Arial (Body)"/>
                <a:ea typeface="+mn-ea"/>
                <a:cs typeface="+mn-cs"/>
              </a:rPr>
              <a:t> uses the overloaded </a:t>
            </a:r>
            <a:r>
              <a:rPr lang="en-US" altLang="en-US" sz="2200" kern="1200" dirty="0">
                <a:solidFill>
                  <a:srgbClr val="000000"/>
                </a:solidFill>
                <a:latin typeface="Consolas" panose="020B0609020204030204" pitchFamily="49" charset="0"/>
                <a:ea typeface="+mn-ea"/>
                <a:cs typeface="+mn-cs"/>
              </a:rPr>
              <a:t>operator== </a:t>
            </a:r>
            <a:r>
              <a:rPr lang="en-US" altLang="en-US" sz="2200" kern="1200" dirty="0">
                <a:solidFill>
                  <a:srgbClr val="000000"/>
                </a:solidFill>
                <a:latin typeface="Arial (Body)"/>
                <a:ea typeface="+mn-ea"/>
                <a:cs typeface="+mn-cs"/>
              </a:rPr>
              <a:t>function to deter-mine whether one </a:t>
            </a:r>
            <a:r>
              <a:rPr lang="en-US" altLang="en-US" sz="2200" kern="1200" dirty="0">
                <a:solidFill>
                  <a:srgbClr val="000000"/>
                </a:solidFill>
                <a:latin typeface="Consolas" panose="020B0609020204030204" pitchFamily="49" charset="0"/>
                <a:ea typeface="+mn-ea"/>
                <a:cs typeface="+mn-cs"/>
              </a:rPr>
              <a:t>Array</a:t>
            </a:r>
            <a:r>
              <a:rPr lang="en-US" altLang="en-US" sz="2200" kern="1200" dirty="0">
                <a:solidFill>
                  <a:srgbClr val="000000"/>
                </a:solidFill>
                <a:latin typeface="Arial (Body)"/>
                <a:ea typeface="+mn-ea"/>
                <a:cs typeface="+mn-cs"/>
              </a:rPr>
              <a:t> is equal to another, then returns the opposite of that result.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Writing </a:t>
            </a:r>
            <a:r>
              <a:rPr lang="en-US" altLang="en-US" sz="2200" kern="1200" dirty="0">
                <a:solidFill>
                  <a:srgbClr val="000000"/>
                </a:solidFill>
                <a:latin typeface="Consolas" panose="020B0609020204030204" pitchFamily="49" charset="0"/>
                <a:ea typeface="+mn-ea"/>
                <a:cs typeface="+mn-cs"/>
              </a:rPr>
              <a:t>operator!= </a:t>
            </a:r>
            <a:r>
              <a:rPr lang="en-US" altLang="en-US" sz="2200" kern="1200" dirty="0">
                <a:solidFill>
                  <a:srgbClr val="000000"/>
                </a:solidFill>
                <a:latin typeface="Arial (Body)"/>
                <a:ea typeface="+mn-ea"/>
                <a:cs typeface="+mn-cs"/>
              </a:rPr>
              <a:t>in this manner enables you to reuse </a:t>
            </a:r>
            <a:r>
              <a:rPr lang="en-US" altLang="en-US" sz="2200" kern="1200" dirty="0">
                <a:solidFill>
                  <a:srgbClr val="000000"/>
                </a:solidFill>
                <a:latin typeface="Consolas" panose="020B0609020204030204" pitchFamily="49" charset="0"/>
                <a:ea typeface="+mn-ea"/>
                <a:cs typeface="+mn-cs"/>
              </a:rPr>
              <a:t>operator==, </a:t>
            </a:r>
            <a:r>
              <a:rPr lang="en-US" altLang="en-US" sz="2200" kern="1200" dirty="0">
                <a:solidFill>
                  <a:srgbClr val="000000"/>
                </a:solidFill>
                <a:latin typeface="Arial (Body)"/>
                <a:ea typeface="+mn-ea"/>
                <a:cs typeface="+mn-cs"/>
              </a:rPr>
              <a:t>which </a:t>
            </a:r>
            <a:r>
              <a:rPr lang="en-US" altLang="en-US" sz="2200" b="1" kern="1200" dirty="0">
                <a:solidFill>
                  <a:srgbClr val="000000"/>
                </a:solidFill>
                <a:latin typeface="Arial (Body)"/>
                <a:ea typeface="+mn-ea"/>
                <a:cs typeface="+mn-cs"/>
              </a:rPr>
              <a:t>reduces the amount of code that must be written in the class</a:t>
            </a:r>
            <a:r>
              <a:rPr lang="en-US" alt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Also, the full function definition for </a:t>
            </a:r>
            <a:r>
              <a:rPr lang="en-US" altLang="en-US" sz="2200" kern="1200" dirty="0">
                <a:solidFill>
                  <a:srgbClr val="000000"/>
                </a:solidFill>
                <a:latin typeface="Consolas" panose="020B0609020204030204" pitchFamily="49" charset="0"/>
                <a:ea typeface="+mn-ea"/>
                <a:cs typeface="+mn-cs"/>
              </a:rPr>
              <a:t>operator!= </a:t>
            </a:r>
            <a:r>
              <a:rPr lang="en-US" altLang="en-US" sz="2200" kern="1200" dirty="0">
                <a:solidFill>
                  <a:srgbClr val="000000"/>
                </a:solidFill>
                <a:latin typeface="Arial (Body)"/>
                <a:ea typeface="+mn-ea"/>
                <a:cs typeface="+mn-cs"/>
              </a:rPr>
              <a:t>is in the </a:t>
            </a:r>
            <a:r>
              <a:rPr lang="en-US" altLang="en-US" sz="2200" kern="1200" dirty="0">
                <a:solidFill>
                  <a:srgbClr val="000000"/>
                </a:solidFill>
                <a:latin typeface="Consolas" panose="020B0609020204030204" pitchFamily="49" charset="0"/>
                <a:ea typeface="+mn-ea"/>
                <a:cs typeface="+mn-cs"/>
              </a:rPr>
              <a:t>Array</a:t>
            </a:r>
            <a:r>
              <a:rPr lang="en-US" altLang="en-US" sz="2200" kern="1200" dirty="0">
                <a:solidFill>
                  <a:srgbClr val="000000"/>
                </a:solidFill>
                <a:latin typeface="Arial (Body)"/>
                <a:ea typeface="+mn-ea"/>
                <a:cs typeface="+mn-cs"/>
              </a:rPr>
              <a:t> header—Allows the compiler to inline the definition.</a:t>
            </a:r>
          </a:p>
        </p:txBody>
      </p:sp>
    </p:spTree>
    <p:extLst>
      <p:ext uri="{BB962C8B-B14F-4D97-AF65-F5344CB8AC3E}">
        <p14:creationId xmlns:p14="http://schemas.microsoft.com/office/powerpoint/2010/main" val="3685905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 Standard Library </a:t>
            </a:r>
            <a:r>
              <a:rPr lang="en-US" dirty="0">
                <a:latin typeface="Consolas" panose="020B0609020204030204" pitchFamily="49" charset="0"/>
              </a:rPr>
              <a:t>String</a:t>
            </a:r>
            <a:r>
              <a:rPr lang="en-US" dirty="0"/>
              <a:t> Class Test </a:t>
            </a:r>
            <a:r>
              <a:rPr lang="en-US" dirty="0" smtClean="0"/>
              <a:t>Program </a:t>
            </a:r>
            <a:r>
              <a:rPr lang="en-US" sz="2000" b="0" dirty="0" smtClean="0"/>
              <a:t>(3 </a:t>
            </a:r>
            <a:r>
              <a:rPr lang="en-US" sz="2000" b="0" dirty="0"/>
              <a:t>of 6)</a:t>
            </a:r>
            <a:endParaRPr lang="en-US" sz="2000" dirty="0"/>
          </a:p>
        </p:txBody>
      </p:sp>
      <p:pic>
        <p:nvPicPr>
          <p:cNvPr id="4" name="Picture 3" descr="The code continues. Line 47, indented once. forward slash forward slash test string member function sub s t r. Line 48, indented once. c out left angle bracket left angle bracket double quote The substring of s 1 starting at location 0 for back slash n double quote. Line 49, indented twice. left angle bracket left angle bracket double quote 14 characters comma s 1 period sub s t r left parenthesis 0 comma 14 right parenthesis comma is colon back slash n double quote. Line 50, indented twice. left angle bracket left angle bracket s 1 period sub s t r left parenthesis 0 comma 14 right parenthesis left angle bracket left angle bracket double quote back slash n back slash n double quote semicolon. The words, s 1 period sub s t r left parenthesis 0 comma 14, are highlighted. Line 51. blank. Line 52, indented once. forward slash forward slash test sub s t r double quote to hyphen end hyphen of hyphen string double quote option. Line 53, indented once. c out left angle bracket left angle bracket double quote The substring of s 1 starting at back slash n double quote. Line 54, indented twice. left angle bracket left angle bracket double quote location 15 comma s 1 period sub s t r left parenthesis 15 right parenthesis comma is colon back slash n double quote left angle bracket left angle bracket s 1 period sub s t r left parenthesis 15 right parenthesis left angle bracket left angle bracket double quote back slash n double quote semicolon. The words, s 1 period sub s t r left parenthesis 15, are highlighted. Line 55. blank. Line 56, indented once. forward slash forward slash test copy constructor. Line 57, indented once. string s 4 left brace s 1 right brace semicolon. This line is highlighted. Line 58, indented once. c out left angle bracket left angle bracket double quote back slash n s 4 equals double quote left angle bracket left angle bracket s 4 left angle bracket left angle bracket double quote back slash n back slash n double quote semicolon. Line 59. blank. Line 60, indented once. forward slash forward slash test overloaded copy assignment left parenthesis equals right parenthesis operator with self hyphen assignment. Line 61, indented once. c out left angle bracket left angle bracket double quote assigning s 4 to s 4 back slash n double quote semicolon. Line 62, indented once. s 4 equals s 4 semicolon. This line is highlighted. Line 63, indented once. c out left angle bracket left angle bracket double quote s 4 equals double quote left angle bracket left angle bracket s 4 semicolon. Line 64. blank. Line 65, indented once. forward slash forward slash test using overloaded subscript operator to create l value. Line 66, indented once. s 1 left bracket 0 right bracket equals single quote H single quote semicolon. Line 67, indented once. s 1 left bracket 6 right bracket equals single quote B single quote semicolon. Lines 66 and 67 are highlighted. Line 68, indented once. c out left angle bracket left angle bracket double quote back slash n back slash n s 1 after s 1 left bracket 0 right bracket equals single quote H single quote and s 1 left bracket 6 right bracket equals single quote B single quote is colon back slash n double quote. Line 69, indented twice. left angle bracket left angle bracket s 1 left angle bracket left angle bracket double quote back slash n back slash n double quote semicolon. Line 70. blank."/>
          <p:cNvPicPr>
            <a:picLocks noChangeAspect="1"/>
          </p:cNvPicPr>
          <p:nvPr/>
        </p:nvPicPr>
        <p:blipFill>
          <a:blip r:embed="rId2"/>
          <a:stretch>
            <a:fillRect/>
          </a:stretch>
        </p:blipFill>
        <p:spPr>
          <a:xfrm>
            <a:off x="1116844" y="1815176"/>
            <a:ext cx="6620566" cy="4299513"/>
          </a:xfrm>
          <a:prstGeom prst="rect">
            <a:avLst/>
          </a:prstGeom>
        </p:spPr>
      </p:pic>
    </p:spTree>
    <p:extLst>
      <p:ext uri="{BB962C8B-B14F-4D97-AF65-F5344CB8AC3E}">
        <p14:creationId xmlns:p14="http://schemas.microsoft.com/office/powerpoint/2010/main" val="130981929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idx="1"/>
          </p:nvPr>
        </p:nvSpPr>
        <p:spPr>
          <a:xfrm>
            <a:off x="457200" y="1600200"/>
            <a:ext cx="8229600" cy="2600682"/>
          </a:xfrm>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Arial (Body)"/>
                <a:ea typeface="+mn-ea"/>
                <a:cs typeface="+mn-cs"/>
              </a:rPr>
              <a:t>Overloaded Subscript Operators</a:t>
            </a:r>
          </a:p>
          <a:p>
            <a:pPr marL="255600" lvl="0" indent="-255600"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Lines 27 and 30 of </a:t>
            </a:r>
            <a:r>
              <a:rPr lang="en-US" sz="2200" kern="1200" dirty="0" smtClean="0">
                <a:solidFill>
                  <a:srgbClr val="000000"/>
                </a:solidFill>
                <a:latin typeface="Arial (Body)"/>
                <a:ea typeface="+mn-ea"/>
                <a:cs typeface="+mn-cs"/>
              </a:rPr>
              <a:t>Figure</a:t>
            </a:r>
            <a:r>
              <a:rPr lang="en-US" sz="2200" kern="1200" dirty="0">
                <a:solidFill>
                  <a:srgbClr val="000000"/>
                </a:solidFill>
                <a:latin typeface="Arial (Body)"/>
                <a:ea typeface="+mn-ea"/>
                <a:cs typeface="+mn-cs"/>
              </a:rPr>
              <a:t> 10.10 declare two overloaded subscript operators</a:t>
            </a:r>
          </a:p>
          <a:p>
            <a:pPr marL="255600" lvl="0" indent="-255600"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When the compiler sees the expression </a:t>
            </a:r>
            <a:r>
              <a:rPr lang="en-US" sz="2200" kern="1200" dirty="0">
                <a:solidFill>
                  <a:srgbClr val="000000"/>
                </a:solidFill>
                <a:latin typeface="Consolas" panose="020B0609020204030204" pitchFamily="49" charset="0"/>
                <a:ea typeface="+mn-ea"/>
                <a:cs typeface="+mn-cs"/>
              </a:rPr>
              <a:t>integers1[5]</a:t>
            </a:r>
            <a:r>
              <a:rPr lang="en-US" sz="2200" kern="1200" dirty="0">
                <a:solidFill>
                  <a:srgbClr val="000000"/>
                </a:solidFill>
                <a:latin typeface="Arial (Body)"/>
                <a:ea typeface="+mn-ea"/>
                <a:cs typeface="+mn-cs"/>
              </a:rPr>
              <a:t> </a:t>
            </a:r>
            <a:r>
              <a:rPr lang="en-US" sz="2200" kern="1200" dirty="0" smtClean="0">
                <a:solidFill>
                  <a:srgbClr val="000000"/>
                </a:solidFill>
                <a:latin typeface="Arial (Body)"/>
                <a:ea typeface="+mn-ea"/>
                <a:cs typeface="+mn-cs"/>
              </a:rPr>
              <a:t>(Figure</a:t>
            </a:r>
            <a:r>
              <a:rPr lang="en-US" sz="2200" kern="1200" dirty="0">
                <a:solidFill>
                  <a:srgbClr val="000000"/>
                </a:solidFill>
                <a:latin typeface="Arial (Body)"/>
                <a:ea typeface="+mn-ea"/>
                <a:cs typeface="+mn-cs"/>
              </a:rPr>
              <a:t> 10.9, line 56), it invokes the appropriate overloaded </a:t>
            </a:r>
            <a:r>
              <a:rPr lang="en-US" sz="2200" kern="1200" dirty="0" smtClean="0">
                <a:solidFill>
                  <a:srgbClr val="000000"/>
                </a:solidFill>
                <a:latin typeface="Consolas" panose="020B0609020204030204" pitchFamily="49" charset="0"/>
                <a:ea typeface="+mn-ea"/>
                <a:cs typeface="+mn-cs"/>
              </a:rPr>
              <a:t>operator[]</a:t>
            </a:r>
            <a:r>
              <a:rPr lang="en-US" sz="2200" kern="1200" dirty="0" smtClean="0">
                <a:solidFill>
                  <a:srgbClr val="000000"/>
                </a:solidFill>
                <a:latin typeface="Arial (Body)"/>
                <a:ea typeface="+mn-ea"/>
                <a:cs typeface="+mn-cs"/>
              </a:rPr>
              <a:t>member </a:t>
            </a:r>
            <a:r>
              <a:rPr lang="en-US" sz="2200" kern="1200" dirty="0">
                <a:solidFill>
                  <a:srgbClr val="000000"/>
                </a:solidFill>
                <a:latin typeface="Arial (Body)"/>
                <a:ea typeface="+mn-ea"/>
                <a:cs typeface="+mn-cs"/>
              </a:rPr>
              <a:t>function by generating the </a:t>
            </a:r>
            <a:r>
              <a:rPr lang="en-US" sz="2200" kern="1200" dirty="0" smtClean="0">
                <a:solidFill>
                  <a:srgbClr val="000000"/>
                </a:solidFill>
                <a:latin typeface="Arial (Body)"/>
                <a:ea typeface="+mn-ea"/>
                <a:cs typeface="+mn-cs"/>
              </a:rPr>
              <a:t>call</a:t>
            </a:r>
            <a:endParaRPr lang="en-US" sz="2200" kern="1200" dirty="0">
              <a:solidFill>
                <a:srgbClr val="000000"/>
              </a:solidFill>
              <a:latin typeface="Arial (Body)"/>
              <a:ea typeface="+mn-ea"/>
              <a:cs typeface="+mn-cs"/>
            </a:endParaRPr>
          </a:p>
        </p:txBody>
      </p:sp>
      <p:pic>
        <p:nvPicPr>
          <p:cNvPr id="5" name="Picture 4" descr="Computer code reads, integers 1 period operator left bracket right bracket left parenthesis 5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450" y="4278882"/>
            <a:ext cx="3403600" cy="419100"/>
          </a:xfrm>
          <a:prstGeom prst="rect">
            <a:avLst/>
          </a:prstGeom>
        </p:spPr>
      </p:pic>
      <p:sp>
        <p:nvSpPr>
          <p:cNvPr id="4" name="Content Placeholder 3"/>
          <p:cNvSpPr>
            <a:spLocks noGrp="1"/>
          </p:cNvSpPr>
          <p:nvPr>
            <p:ph idx="13"/>
          </p:nvPr>
        </p:nvSpPr>
        <p:spPr>
          <a:xfrm>
            <a:off x="457200" y="4913122"/>
            <a:ext cx="8229600" cy="1207518"/>
          </a:xfrm>
        </p:spPr>
        <p:txBody>
          <a:bodyPr/>
          <a:lstStyle/>
          <a:p>
            <a:pPr marL="255600" lvl="0" indent="-255600"/>
            <a:r>
              <a:rPr lang="en-US" sz="2200" kern="1200" dirty="0">
                <a:solidFill>
                  <a:srgbClr val="000000"/>
                </a:solidFill>
                <a:latin typeface="Arial (Body)"/>
              </a:rPr>
              <a:t>The compiler creates a call to the </a:t>
            </a:r>
            <a:r>
              <a:rPr lang="en-US" sz="2200" kern="1200" dirty="0">
                <a:solidFill>
                  <a:srgbClr val="000000"/>
                </a:solidFill>
                <a:latin typeface="Consolas" panose="020B0609020204030204" pitchFamily="49" charset="0"/>
              </a:rPr>
              <a:t>const </a:t>
            </a:r>
            <a:r>
              <a:rPr lang="en-US" sz="2200" kern="1200" dirty="0">
                <a:solidFill>
                  <a:srgbClr val="000000"/>
                </a:solidFill>
                <a:latin typeface="Arial (Body)"/>
              </a:rPr>
              <a:t>version of </a:t>
            </a:r>
            <a:r>
              <a:rPr lang="en-US" sz="2200" kern="1200" dirty="0">
                <a:solidFill>
                  <a:srgbClr val="000000"/>
                </a:solidFill>
                <a:latin typeface="Consolas" panose="020B0609020204030204" pitchFamily="49" charset="0"/>
              </a:rPr>
              <a:t>operator[] </a:t>
            </a:r>
            <a:r>
              <a:rPr lang="en-US" sz="2200" kern="1200" dirty="0" smtClean="0">
                <a:solidFill>
                  <a:srgbClr val="000000"/>
                </a:solidFill>
                <a:latin typeface="Arial (Body)"/>
              </a:rPr>
              <a:t>(Figure</a:t>
            </a:r>
            <a:r>
              <a:rPr lang="en-US" sz="2200" kern="1200" dirty="0">
                <a:solidFill>
                  <a:srgbClr val="000000"/>
                </a:solidFill>
                <a:latin typeface="Arial (Body)"/>
              </a:rPr>
              <a:t> 10.11, lines 84–91) when the subscript operator is used on a </a:t>
            </a:r>
            <a:r>
              <a:rPr lang="en-US" sz="2200" kern="1200" dirty="0">
                <a:solidFill>
                  <a:srgbClr val="000000"/>
                </a:solidFill>
                <a:latin typeface="Consolas" panose="020B0609020204030204" pitchFamily="49" charset="0"/>
              </a:rPr>
              <a:t>const</a:t>
            </a:r>
            <a:r>
              <a:rPr lang="en-US" sz="2200" kern="1200" dirty="0">
                <a:solidFill>
                  <a:srgbClr val="000000"/>
                </a:solidFill>
                <a:latin typeface="Arial (Body)"/>
              </a:rPr>
              <a:t> </a:t>
            </a:r>
            <a:r>
              <a:rPr lang="en-US" sz="2200" kern="1200" dirty="0">
                <a:solidFill>
                  <a:srgbClr val="000000"/>
                </a:solidFill>
                <a:latin typeface="Consolas" panose="020B0609020204030204" pitchFamily="49" charset="0"/>
              </a:rPr>
              <a:t>Array</a:t>
            </a:r>
            <a:r>
              <a:rPr lang="en-US" sz="2200" kern="1200" dirty="0">
                <a:solidFill>
                  <a:srgbClr val="000000"/>
                </a:solidFill>
                <a:latin typeface="Arial (Body)"/>
              </a:rPr>
              <a:t> </a:t>
            </a:r>
            <a:r>
              <a:rPr lang="en-US" sz="2200" kern="1200" dirty="0" smtClean="0">
                <a:solidFill>
                  <a:srgbClr val="000000"/>
                </a:solidFill>
                <a:latin typeface="Arial (Body)"/>
              </a:rPr>
              <a:t>object.</a:t>
            </a:r>
            <a:endParaRPr lang="en-US" sz="2200" kern="1200" dirty="0">
              <a:solidFill>
                <a:srgbClr val="000000"/>
              </a:solidFill>
              <a:latin typeface="Arial (Body)"/>
            </a:endParaRPr>
          </a:p>
        </p:txBody>
      </p:sp>
    </p:spTree>
    <p:extLst>
      <p:ext uri="{BB962C8B-B14F-4D97-AF65-F5344CB8AC3E}">
        <p14:creationId xmlns:p14="http://schemas.microsoft.com/office/powerpoint/2010/main" val="5105509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Each definition of </a:t>
            </a:r>
            <a:r>
              <a:rPr lang="en-US" altLang="en-US" sz="2400" kern="1200" dirty="0">
                <a:solidFill>
                  <a:srgbClr val="000000"/>
                </a:solidFill>
                <a:latin typeface="Consolas" panose="020B0609020204030204" pitchFamily="49" charset="0"/>
                <a:ea typeface="+mn-ea"/>
                <a:cs typeface="+mn-cs"/>
              </a:rPr>
              <a:t>operator[] </a:t>
            </a:r>
            <a:r>
              <a:rPr lang="en-US" altLang="en-US" sz="2400" kern="1200" dirty="0">
                <a:solidFill>
                  <a:srgbClr val="000000"/>
                </a:solidFill>
                <a:latin typeface="Arial (Body)"/>
                <a:ea typeface="+mn-ea"/>
                <a:cs typeface="+mn-cs"/>
              </a:rPr>
              <a:t>determines whether the subscript it receives as an argument is in range.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it isn’t, each function prints an error message and terminates the program with a call to function </a:t>
            </a:r>
            <a:r>
              <a:rPr lang="en-US" altLang="en-US" sz="2400" kern="1200" dirty="0">
                <a:solidFill>
                  <a:srgbClr val="000000"/>
                </a:solidFill>
                <a:latin typeface="Consolas" panose="020B0609020204030204" pitchFamily="49" charset="0"/>
                <a:ea typeface="+mn-ea"/>
                <a:cs typeface="+mn-cs"/>
              </a:rPr>
              <a:t>exit</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the subscript is in range, the non-</a:t>
            </a:r>
            <a:r>
              <a:rPr lang="en-US" altLang="en-US" sz="2400" kern="1200" dirty="0">
                <a:solidFill>
                  <a:srgbClr val="000000"/>
                </a:solidFill>
                <a:latin typeface="Consolas" panose="020B0609020204030204" pitchFamily="49" charset="0"/>
                <a:ea typeface="+mn-ea"/>
                <a:cs typeface="+mn-cs"/>
              </a:rPr>
              <a:t>const</a:t>
            </a:r>
            <a:r>
              <a:rPr lang="en-US" altLang="en-US" sz="2400" kern="1200" dirty="0">
                <a:solidFill>
                  <a:srgbClr val="000000"/>
                </a:solidFill>
                <a:latin typeface="Arial (Body)"/>
                <a:ea typeface="+mn-ea"/>
                <a:cs typeface="+mn-cs"/>
              </a:rPr>
              <a:t> version of </a:t>
            </a:r>
            <a:r>
              <a:rPr lang="en-US" altLang="en-US" sz="2400" kern="1200" dirty="0">
                <a:solidFill>
                  <a:srgbClr val="000000"/>
                </a:solidFill>
                <a:latin typeface="Consolas" panose="020B0609020204030204" pitchFamily="49" charset="0"/>
                <a:ea typeface="+mn-ea"/>
                <a:cs typeface="+mn-cs"/>
              </a:rPr>
              <a:t>operator[] </a:t>
            </a:r>
            <a:r>
              <a:rPr lang="en-US" altLang="en-US" sz="2400" kern="1200" dirty="0">
                <a:solidFill>
                  <a:srgbClr val="000000"/>
                </a:solidFill>
                <a:latin typeface="Arial (Body)"/>
                <a:ea typeface="+mn-ea"/>
                <a:cs typeface="+mn-cs"/>
              </a:rPr>
              <a:t>returns the appropriate </a:t>
            </a:r>
            <a:r>
              <a:rPr lang="en-US" altLang="en-US" sz="2400" kern="1200" dirty="0">
                <a:solidFill>
                  <a:srgbClr val="000000"/>
                </a:solidFill>
                <a:latin typeface="Consolas" panose="020B0609020204030204" pitchFamily="49" charset="0"/>
                <a:ea typeface="+mn-ea"/>
                <a:cs typeface="+mn-cs"/>
              </a:rPr>
              <a:t>Array</a:t>
            </a:r>
            <a:r>
              <a:rPr lang="en-US" altLang="en-US" sz="2400" kern="1200" dirty="0">
                <a:solidFill>
                  <a:srgbClr val="000000"/>
                </a:solidFill>
                <a:latin typeface="Arial (Body)"/>
                <a:ea typeface="+mn-ea"/>
                <a:cs typeface="+mn-cs"/>
              </a:rPr>
              <a:t> element as a reference so that it may be used as a modifiable </a:t>
            </a:r>
            <a:r>
              <a:rPr lang="en-US" altLang="en-US" sz="2400" b="1" kern="1200" dirty="0">
                <a:solidFill>
                  <a:srgbClr val="000000"/>
                </a:solidFill>
                <a:latin typeface="Consolas" panose="020B0609020204030204" pitchFamily="49" charset="0"/>
                <a:ea typeface="+mn-ea"/>
                <a:cs typeface="+mn-cs"/>
              </a:rPr>
              <a:t>lvalue</a:t>
            </a:r>
            <a:r>
              <a:rPr lang="en-US" altLang="en-US" sz="2400" b="1"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the subscript is in range, the </a:t>
            </a:r>
            <a:r>
              <a:rPr lang="en-US" altLang="en-US" sz="2400" kern="1200" dirty="0">
                <a:solidFill>
                  <a:srgbClr val="000000"/>
                </a:solidFill>
                <a:latin typeface="Consolas" panose="020B0609020204030204" pitchFamily="49" charset="0"/>
                <a:ea typeface="+mn-ea"/>
                <a:cs typeface="+mn-cs"/>
              </a:rPr>
              <a:t>const</a:t>
            </a:r>
            <a:r>
              <a:rPr lang="en-US" altLang="en-US" sz="2400" kern="1200" dirty="0">
                <a:solidFill>
                  <a:srgbClr val="000000"/>
                </a:solidFill>
                <a:latin typeface="Arial (Body)"/>
                <a:ea typeface="+mn-ea"/>
                <a:cs typeface="+mn-cs"/>
              </a:rPr>
              <a:t> version of </a:t>
            </a:r>
            <a:r>
              <a:rPr lang="en-US" altLang="en-US" sz="2400" kern="1200" dirty="0">
                <a:solidFill>
                  <a:srgbClr val="000000"/>
                </a:solidFill>
                <a:latin typeface="Consolas" panose="020B0609020204030204" pitchFamily="49" charset="0"/>
                <a:ea typeface="+mn-ea"/>
                <a:cs typeface="+mn-cs"/>
              </a:rPr>
              <a:t>operator[] </a:t>
            </a:r>
            <a:r>
              <a:rPr lang="en-US" altLang="en-US" sz="2400" kern="1200" dirty="0">
                <a:solidFill>
                  <a:srgbClr val="000000"/>
                </a:solidFill>
                <a:latin typeface="Arial (Body)"/>
                <a:ea typeface="+mn-ea"/>
                <a:cs typeface="+mn-cs"/>
              </a:rPr>
              <a:t>returns a copy of the appropriate element of the </a:t>
            </a:r>
            <a:r>
              <a:rPr lang="en-US" altLang="en-US" sz="2400" kern="1200" dirty="0">
                <a:solidFill>
                  <a:srgbClr val="000000"/>
                </a:solidFill>
                <a:latin typeface="Consolas" panose="020B0609020204030204" pitchFamily="49" charset="0"/>
                <a:ea typeface="+mn-ea"/>
                <a:cs typeface="+mn-cs"/>
              </a:rPr>
              <a:t>Array.</a:t>
            </a:r>
          </a:p>
        </p:txBody>
      </p:sp>
    </p:spTree>
    <p:extLst>
      <p:ext uri="{BB962C8B-B14F-4D97-AF65-F5344CB8AC3E}">
        <p14:creationId xmlns:p14="http://schemas.microsoft.com/office/powerpoint/2010/main" val="20436169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(13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C++11: Managing Dynamically Allocated Memory with </a:t>
            </a:r>
            <a:r>
              <a:rPr lang="en-US" sz="2400" b="1" kern="1200" dirty="0" smtClean="0">
                <a:solidFill>
                  <a:srgbClr val="000000"/>
                </a:solidFill>
                <a:latin typeface="Consolas" panose="020B0609020204030204" pitchFamily="49" charset="0"/>
                <a:ea typeface="+mn-ea"/>
                <a:cs typeface="+mn-cs"/>
              </a:rPr>
              <a:t>unique_ptr</a:t>
            </a:r>
            <a:endParaRPr lang="en-US" sz="2400" b="1" kern="1200" dirty="0">
              <a:solidFill>
                <a:srgbClr val="000000"/>
              </a:solidFill>
              <a:latin typeface="Consolas" panose="020B0609020204030204" pitchFamily="49" charset="0"/>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In this case study, class </a:t>
            </a:r>
            <a:r>
              <a:rPr lang="en-US" sz="2400" kern="1200" dirty="0">
                <a:solidFill>
                  <a:srgbClr val="000000"/>
                </a:solidFill>
                <a:latin typeface="Consolas" panose="020B0609020204030204" pitchFamily="49" charset="0"/>
                <a:ea typeface="+mn-ea"/>
                <a:cs typeface="+mn-cs"/>
              </a:rPr>
              <a:t>Array’s</a:t>
            </a:r>
            <a:r>
              <a:rPr lang="en-US" sz="2400" kern="1200" dirty="0">
                <a:solidFill>
                  <a:srgbClr val="000000"/>
                </a:solidFill>
                <a:latin typeface="Arial (Body)"/>
                <a:ea typeface="+mn-ea"/>
                <a:cs typeface="+mn-cs"/>
              </a:rPr>
              <a:t> destructor used </a:t>
            </a:r>
            <a:r>
              <a:rPr lang="en-US" sz="2400" kern="1200" dirty="0">
                <a:solidFill>
                  <a:srgbClr val="000000"/>
                </a:solidFill>
                <a:latin typeface="Consolas" panose="020B0609020204030204" pitchFamily="49" charset="0"/>
                <a:ea typeface="+mn-ea"/>
                <a:cs typeface="+mn-cs"/>
              </a:rPr>
              <a:t>delete</a:t>
            </a:r>
            <a:r>
              <a:rPr lang="en-US" sz="2400" kern="1200" dirty="0">
                <a:solidFill>
                  <a:srgbClr val="000000"/>
                </a:solidFill>
                <a:latin typeface="Arial (Body)"/>
                <a:ea typeface="+mn-ea"/>
                <a:cs typeface="+mn-cs"/>
              </a:rPr>
              <a:t> </a:t>
            </a:r>
            <a:r>
              <a:rPr lang="en-US" sz="2400" kern="1200" dirty="0">
                <a:solidFill>
                  <a:srgbClr val="000000"/>
                </a:solidFill>
                <a:latin typeface="Consolas" panose="020B0609020204030204" pitchFamily="49" charset="0"/>
                <a:ea typeface="+mn-ea"/>
                <a:cs typeface="+mn-cs"/>
              </a:rPr>
              <a:t>[]</a:t>
            </a:r>
            <a:r>
              <a:rPr lang="en-US" sz="2400" kern="1200" dirty="0">
                <a:solidFill>
                  <a:srgbClr val="000000"/>
                </a:solidFill>
                <a:latin typeface="Arial (Body)"/>
                <a:ea typeface="+mn-ea"/>
                <a:cs typeface="+mn-cs"/>
              </a:rPr>
              <a:t> to return the dynamically allocated built-in array to the free </a:t>
            </a:r>
            <a:r>
              <a:rPr lang="en-US" sz="2400" kern="1200" dirty="0" smtClean="0">
                <a:solidFill>
                  <a:srgbClr val="000000"/>
                </a:solidFill>
                <a:latin typeface="Arial (Body)"/>
                <a:ea typeface="+mn-ea"/>
                <a:cs typeface="+mn-cs"/>
              </a:rPr>
              <a:t>store.</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As you recall, C++11 enables you to use </a:t>
            </a:r>
            <a:r>
              <a:rPr lang="en-US" sz="2400" kern="1200" dirty="0">
                <a:solidFill>
                  <a:srgbClr val="000000"/>
                </a:solidFill>
                <a:latin typeface="Consolas" panose="020B0609020204030204" pitchFamily="49" charset="0"/>
                <a:ea typeface="+mn-ea"/>
                <a:cs typeface="+mn-cs"/>
              </a:rPr>
              <a:t>unique_ptr</a:t>
            </a:r>
            <a:r>
              <a:rPr lang="en-US" sz="2400" kern="1200" dirty="0">
                <a:solidFill>
                  <a:srgbClr val="000000"/>
                </a:solidFill>
                <a:latin typeface="Arial (Body)"/>
                <a:ea typeface="+mn-ea"/>
                <a:cs typeface="+mn-cs"/>
              </a:rPr>
              <a:t> to ensure that this dynamically allocated memory is deleted when the </a:t>
            </a:r>
            <a:r>
              <a:rPr lang="en-US" sz="2400" kern="1200" dirty="0">
                <a:solidFill>
                  <a:srgbClr val="000000"/>
                </a:solidFill>
                <a:latin typeface="Consolas" panose="020B0609020204030204" pitchFamily="49" charset="0"/>
                <a:ea typeface="+mn-ea"/>
                <a:cs typeface="+mn-cs"/>
              </a:rPr>
              <a:t>Array</a:t>
            </a:r>
            <a:r>
              <a:rPr lang="en-US" sz="2400" kern="1200" dirty="0">
                <a:solidFill>
                  <a:srgbClr val="000000"/>
                </a:solidFill>
                <a:latin typeface="Arial (Body)"/>
                <a:ea typeface="+mn-ea"/>
                <a:cs typeface="+mn-cs"/>
              </a:rPr>
              <a:t> object goes out of </a:t>
            </a:r>
            <a:r>
              <a:rPr lang="en-US" sz="2400" kern="1200" dirty="0" smtClean="0">
                <a:solidFill>
                  <a:srgbClr val="000000"/>
                </a:solidFill>
                <a:latin typeface="Arial (Body)"/>
                <a:ea typeface="+mn-ea"/>
                <a:cs typeface="+mn-cs"/>
              </a:rPr>
              <a:t>scope.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9277452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14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idx="1"/>
          </p:nvPr>
        </p:nvSpPr>
        <p:spPr>
          <a:xfrm>
            <a:off x="457200" y="1600200"/>
            <a:ext cx="8229600" cy="1207993"/>
          </a:xfrm>
        </p:spPr>
        <p:txBody>
          <a:bodyPr wrap="square" lIns="91425" tIns="91425" rIns="91425" bIns="91425">
            <a:spAutoFit/>
          </a:bodyPr>
          <a:lstStyle/>
          <a:p>
            <a:pPr marL="0" lvl="0" indent="0" fontAlgn="base">
              <a:spcAft>
                <a:spcPct val="0"/>
              </a:spcAft>
              <a:buNone/>
              <a:tabLst/>
              <a:defRPr/>
            </a:pPr>
            <a:r>
              <a:rPr lang="en-US" sz="1800" b="1" kern="1200" dirty="0">
                <a:solidFill>
                  <a:srgbClr val="000000"/>
                </a:solidFill>
                <a:latin typeface="Arial (Body)"/>
                <a:ea typeface="+mn-ea"/>
                <a:cs typeface="+mn-cs"/>
              </a:rPr>
              <a:t>C++11: Passing a List Initializer to a </a:t>
            </a:r>
            <a:r>
              <a:rPr lang="en-US" sz="1800" b="1" kern="1200" dirty="0" smtClean="0">
                <a:solidFill>
                  <a:srgbClr val="000000"/>
                </a:solidFill>
                <a:latin typeface="Arial (Body)"/>
                <a:ea typeface="+mn-ea"/>
                <a:cs typeface="+mn-cs"/>
              </a:rPr>
              <a:t>Constructor</a:t>
            </a:r>
            <a:endParaRPr lang="en-US" sz="1800" b="1" kern="1200" dirty="0">
              <a:solidFill>
                <a:srgbClr val="000000"/>
              </a:solidFill>
              <a:latin typeface="Arial (Body)"/>
              <a:ea typeface="+mn-ea"/>
              <a:cs typeface="+mn-cs"/>
            </a:endParaRPr>
          </a:p>
          <a:p>
            <a:pPr marL="255600" lvl="0" indent="-255600"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mn-cs"/>
              </a:rPr>
              <a:t>In </a:t>
            </a:r>
            <a:r>
              <a:rPr lang="en-US" sz="1800" kern="1200" dirty="0" smtClean="0">
                <a:solidFill>
                  <a:srgbClr val="000000"/>
                </a:solidFill>
                <a:latin typeface="Arial (Body)"/>
                <a:ea typeface="+mn-ea"/>
                <a:cs typeface="+mn-cs"/>
              </a:rPr>
              <a:t>Figure </a:t>
            </a:r>
            <a:r>
              <a:rPr lang="en-US" sz="1800" kern="1200" dirty="0">
                <a:solidFill>
                  <a:srgbClr val="000000"/>
                </a:solidFill>
                <a:latin typeface="Arial (Body)"/>
                <a:ea typeface="+mn-ea"/>
                <a:cs typeface="+mn-cs"/>
              </a:rPr>
              <a:t>7.4, we showed how to initialize an array object with a comma-separated list of initializers in braces, as </a:t>
            </a:r>
            <a:r>
              <a:rPr lang="en-US" sz="1800" kern="1200" dirty="0" smtClean="0">
                <a:solidFill>
                  <a:srgbClr val="000000"/>
                </a:solidFill>
                <a:latin typeface="Arial (Body)"/>
                <a:ea typeface="+mn-ea"/>
                <a:cs typeface="+mn-cs"/>
              </a:rPr>
              <a:t>in</a:t>
            </a:r>
            <a:endParaRPr lang="en-US" altLang="en-US" sz="1800" kern="1200" dirty="0">
              <a:solidFill>
                <a:srgbClr val="000000"/>
              </a:solidFill>
              <a:latin typeface="Arial (Body)"/>
              <a:ea typeface="+mn-ea"/>
              <a:cs typeface="+mn-cs"/>
            </a:endParaRPr>
          </a:p>
        </p:txBody>
      </p:sp>
      <p:pic>
        <p:nvPicPr>
          <p:cNvPr id="7" name="Picture 6" descr="Computer code reads, array left angle bracket i n t comma 5 right angle bracket n left brace 32 comma 27 comma 64 comma 18 comma 95 right brac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757" y="2758498"/>
            <a:ext cx="4606636" cy="392545"/>
          </a:xfrm>
          <a:prstGeom prst="rect">
            <a:avLst/>
          </a:prstGeom>
        </p:spPr>
      </p:pic>
      <p:sp>
        <p:nvSpPr>
          <p:cNvPr id="4" name="Content Placeholder 3"/>
          <p:cNvSpPr>
            <a:spLocks noGrp="1"/>
          </p:cNvSpPr>
          <p:nvPr>
            <p:ph idx="13"/>
          </p:nvPr>
        </p:nvSpPr>
        <p:spPr>
          <a:xfrm>
            <a:off x="473720" y="3095743"/>
            <a:ext cx="8229600" cy="1072381"/>
          </a:xfrm>
        </p:spPr>
        <p:txBody>
          <a:bodyPr/>
          <a:lstStyle/>
          <a:p>
            <a:pPr marL="255600" lvl="0" indent="-255600" fontAlgn="base">
              <a:spcAft>
                <a:spcPct val="0"/>
              </a:spcAft>
              <a:buFont typeface="Arial" panose="020B0604020202020204" pitchFamily="34" charset="0"/>
              <a:buChar char="•"/>
            </a:pPr>
            <a:r>
              <a:rPr lang="en-US" altLang="en-US" sz="1800" kern="1200" dirty="0">
                <a:solidFill>
                  <a:srgbClr val="000000"/>
                </a:solidFill>
                <a:latin typeface="Arial (Body)"/>
              </a:rPr>
              <a:t>Can also use with objects of your own classes.</a:t>
            </a:r>
          </a:p>
          <a:p>
            <a:pPr marL="255600" lvl="0" indent="-255600" fontAlgn="base">
              <a:spcAft>
                <a:spcPct val="0"/>
              </a:spcAft>
              <a:buFont typeface="Arial" panose="020B0604020202020204" pitchFamily="34" charset="0"/>
              <a:buChar char="•"/>
            </a:pPr>
            <a:r>
              <a:rPr lang="en-US" altLang="en-US" sz="1800" kern="1200" dirty="0">
                <a:solidFill>
                  <a:srgbClr val="000000"/>
                </a:solidFill>
                <a:latin typeface="Arial (Body)"/>
              </a:rPr>
              <a:t>Can provide an </a:t>
            </a:r>
            <a:r>
              <a:rPr lang="en-US" altLang="en-US" sz="1800" kern="1200" dirty="0">
                <a:solidFill>
                  <a:srgbClr val="000000"/>
                </a:solidFill>
                <a:latin typeface="Consolas" panose="020B0609020204030204" pitchFamily="49" charset="0"/>
              </a:rPr>
              <a:t>Array</a:t>
            </a:r>
            <a:r>
              <a:rPr lang="en-US" altLang="en-US" sz="1800" kern="1200" dirty="0">
                <a:solidFill>
                  <a:srgbClr val="000000"/>
                </a:solidFill>
                <a:latin typeface="Arial (Body)"/>
              </a:rPr>
              <a:t> constructor that would enabled the following declarations</a:t>
            </a:r>
            <a:r>
              <a:rPr lang="en-US" altLang="en-US" sz="1800" kern="1200" dirty="0" smtClean="0">
                <a:solidFill>
                  <a:srgbClr val="000000"/>
                </a:solidFill>
                <a:latin typeface="Arial (Body)"/>
              </a:rPr>
              <a:t>:</a:t>
            </a:r>
            <a:endParaRPr lang="en-US" altLang="en-US" sz="1800" kern="1200" dirty="0">
              <a:solidFill>
                <a:srgbClr val="000000"/>
              </a:solidFill>
              <a:latin typeface="Arial (Body)"/>
            </a:endParaRPr>
          </a:p>
        </p:txBody>
      </p:sp>
      <p:pic>
        <p:nvPicPr>
          <p:cNvPr id="8" name="Picture 7" descr="Computer code reads, Array integers left brace 1 comma 2 comma 3 comma 4 comma 5 right brace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25" y="4204302"/>
            <a:ext cx="4191000" cy="571500"/>
          </a:xfrm>
          <a:prstGeom prst="rect">
            <a:avLst/>
          </a:prstGeom>
        </p:spPr>
      </p:pic>
      <p:sp>
        <p:nvSpPr>
          <p:cNvPr id="6" name="Content Placeholder 5"/>
          <p:cNvSpPr>
            <a:spLocks noGrp="1"/>
          </p:cNvSpPr>
          <p:nvPr>
            <p:ph idx="15"/>
          </p:nvPr>
        </p:nvSpPr>
        <p:spPr>
          <a:xfrm>
            <a:off x="457200" y="4724640"/>
            <a:ext cx="8229600" cy="447652"/>
          </a:xfrm>
        </p:spPr>
        <p:txBody>
          <a:bodyPr/>
          <a:lstStyle/>
          <a:p>
            <a:pPr marL="255600" lvl="0" indent="-255600"/>
            <a:r>
              <a:rPr lang="en-US" altLang="en-US" sz="1800" kern="1200" dirty="0" smtClean="0">
                <a:solidFill>
                  <a:srgbClr val="000000"/>
                </a:solidFill>
                <a:latin typeface="Arial (Body)"/>
              </a:rPr>
              <a:t>or</a:t>
            </a:r>
            <a:endParaRPr lang="en-US" altLang="en-US" sz="1800" kern="1200" dirty="0">
              <a:solidFill>
                <a:srgbClr val="000000"/>
              </a:solidFill>
              <a:latin typeface="Arial (Body)"/>
            </a:endParaRPr>
          </a:p>
        </p:txBody>
      </p:sp>
      <p:pic>
        <p:nvPicPr>
          <p:cNvPr id="9" name="Picture 8" descr="Computer code reads, Array integers equals left brace 1 comma 2 comma 3 comma 4 comma 5 right brace semicol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5425" y="5122038"/>
            <a:ext cx="4673600" cy="520700"/>
          </a:xfrm>
          <a:prstGeom prst="rect">
            <a:avLst/>
          </a:prstGeom>
        </p:spPr>
      </p:pic>
      <p:sp>
        <p:nvSpPr>
          <p:cNvPr id="5" name="Content Placeholder 4"/>
          <p:cNvSpPr>
            <a:spLocks noGrp="1"/>
          </p:cNvSpPr>
          <p:nvPr>
            <p:ph idx="14"/>
          </p:nvPr>
        </p:nvSpPr>
        <p:spPr>
          <a:xfrm>
            <a:off x="457200" y="5686980"/>
            <a:ext cx="8229600" cy="711176"/>
          </a:xfrm>
        </p:spPr>
        <p:txBody>
          <a:bodyPr/>
          <a:lstStyle/>
          <a:p>
            <a:pPr marL="255600" lvl="0" indent="-255600"/>
            <a:r>
              <a:rPr lang="en-US" altLang="en-US" sz="1800" kern="1200" dirty="0">
                <a:solidFill>
                  <a:srgbClr val="000000"/>
                </a:solidFill>
                <a:latin typeface="Arial (Body)"/>
              </a:rPr>
              <a:t>each of which creates an </a:t>
            </a:r>
            <a:r>
              <a:rPr lang="en-US" altLang="en-US" sz="1800" kern="1200" dirty="0">
                <a:solidFill>
                  <a:srgbClr val="000000"/>
                </a:solidFill>
                <a:latin typeface="Consolas" panose="020B0609020204030204" pitchFamily="49" charset="0"/>
              </a:rPr>
              <a:t>Array</a:t>
            </a:r>
            <a:r>
              <a:rPr lang="en-US" altLang="en-US" sz="1800" kern="1200" dirty="0">
                <a:solidFill>
                  <a:srgbClr val="000000"/>
                </a:solidFill>
                <a:latin typeface="Arial (Body)"/>
              </a:rPr>
              <a:t> object with five elements containing the integers from 1 to 5</a:t>
            </a:r>
            <a:r>
              <a:rPr lang="en-US" altLang="en-US" sz="1800" kern="1200" dirty="0" smtClean="0">
                <a:solidFill>
                  <a:srgbClr val="000000"/>
                </a:solidFill>
                <a:latin typeface="Arial (Body)"/>
              </a:rPr>
              <a:t>.</a:t>
            </a:r>
            <a:endParaRPr lang="en-US" altLang="en-US" sz="1800" kern="1200" dirty="0">
              <a:solidFill>
                <a:srgbClr val="000000"/>
              </a:solidFill>
              <a:latin typeface="Arial (Body)"/>
            </a:endParaRPr>
          </a:p>
        </p:txBody>
      </p:sp>
    </p:spTree>
    <p:extLst>
      <p:ext uri="{BB962C8B-B14F-4D97-AF65-F5344CB8AC3E}">
        <p14:creationId xmlns:p14="http://schemas.microsoft.com/office/powerpoint/2010/main" val="128668590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15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To support list initialization, you can define a constructor that receives an </a:t>
            </a:r>
            <a:r>
              <a:rPr lang="en-US" altLang="en-US" sz="1800" b="1" kern="1200" dirty="0">
                <a:solidFill>
                  <a:srgbClr val="000000"/>
                </a:solidFill>
                <a:latin typeface="Arial (Body)"/>
                <a:ea typeface="+mn-ea"/>
                <a:cs typeface="+mn-cs"/>
              </a:rPr>
              <a:t>object </a:t>
            </a:r>
            <a:r>
              <a:rPr lang="en-US" altLang="en-US" sz="1800" kern="1200" dirty="0">
                <a:solidFill>
                  <a:srgbClr val="000000"/>
                </a:solidFill>
                <a:latin typeface="Arial (Body)"/>
                <a:ea typeface="+mn-ea"/>
                <a:cs typeface="+mn-cs"/>
              </a:rPr>
              <a:t>of the class template </a:t>
            </a:r>
            <a:r>
              <a:rPr lang="en-US" altLang="en-US" sz="1800" kern="1200" dirty="0">
                <a:solidFill>
                  <a:srgbClr val="000000"/>
                </a:solidFill>
                <a:latin typeface="Consolas" panose="020B0609020204030204" pitchFamily="49" charset="0"/>
                <a:ea typeface="+mn-ea"/>
                <a:cs typeface="+mn-cs"/>
              </a:rPr>
              <a:t>initializer_list.</a:t>
            </a:r>
            <a:r>
              <a:rPr lang="en-US" altLang="en-US" sz="1800" kern="1200" dirty="0">
                <a:solidFill>
                  <a:srgbClr val="000000"/>
                </a:solidFill>
                <a:latin typeface="Arial (Body)"/>
                <a:ea typeface="+mn-ea"/>
                <a:cs typeface="+mn-cs"/>
              </a:rPr>
              <a:t> For class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you’d include the </a:t>
            </a:r>
            <a:r>
              <a:rPr lang="en-US" altLang="en-US" sz="1800" kern="1200" dirty="0">
                <a:solidFill>
                  <a:srgbClr val="000000"/>
                </a:solidFill>
                <a:latin typeface="Consolas" panose="020B0609020204030204" pitchFamily="49" charset="0"/>
                <a:ea typeface="+mn-ea"/>
                <a:cs typeface="+mn-cs"/>
              </a:rPr>
              <a:t>&lt;initializer_list&gt; </a:t>
            </a:r>
            <a:r>
              <a:rPr lang="en-US" altLang="en-US" sz="1800" kern="1200" dirty="0" smtClean="0">
                <a:solidFill>
                  <a:srgbClr val="000000"/>
                </a:solidFill>
                <a:latin typeface="Arial (Body)"/>
                <a:ea typeface="+mn-ea"/>
                <a:cs typeface="+mn-cs"/>
              </a:rPr>
              <a:t>header.</a:t>
            </a:r>
            <a:endParaRPr lang="en-US" alt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Then, you’d define a constructor with the first line</a:t>
            </a:r>
            <a:r>
              <a:rPr lang="en-US" altLang="en-US" sz="1800" kern="1200" dirty="0" smtClean="0">
                <a:solidFill>
                  <a:srgbClr val="000000"/>
                </a:solidFill>
                <a:latin typeface="Arial (Body)"/>
                <a:ea typeface="+mn-ea"/>
                <a:cs typeface="+mn-cs"/>
              </a:rPr>
              <a:t>:</a:t>
            </a:r>
            <a:endParaRPr lang="en-US" altLang="en-US" sz="1800" kern="1200" dirty="0">
              <a:solidFill>
                <a:srgbClr val="000000"/>
              </a:solidFill>
              <a:latin typeface="Arial (Body)"/>
              <a:ea typeface="+mn-ea"/>
              <a:cs typeface="+mn-cs"/>
            </a:endParaRPr>
          </a:p>
        </p:txBody>
      </p:sp>
      <p:pic>
        <p:nvPicPr>
          <p:cNvPr id="5" name="Picture 4" descr="Computer code reads, Array colon colon Array left parenthesis initializer underscore list left angle bracket i n t right angle bracket list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741" y="3114236"/>
            <a:ext cx="5068455" cy="461818"/>
          </a:xfrm>
          <a:prstGeom prst="rect">
            <a:avLst/>
          </a:prstGeom>
        </p:spPr>
      </p:pic>
      <p:sp>
        <p:nvSpPr>
          <p:cNvPr id="4" name="Text Placeholder 3"/>
          <p:cNvSpPr>
            <a:spLocks noGrp="1"/>
          </p:cNvSpPr>
          <p:nvPr>
            <p:ph type="body" idx="2"/>
          </p:nvPr>
        </p:nvSpPr>
        <p:spPr>
          <a:xfrm>
            <a:off x="484430" y="3665709"/>
            <a:ext cx="8229600" cy="1442650"/>
          </a:xfrm>
        </p:spPr>
        <p:txBody>
          <a:bodyPr/>
          <a:lstStyle/>
          <a:p>
            <a:pPr marL="255651" lvl="0" indent="-255651" fontAlgn="base">
              <a:spcAft>
                <a:spcPct val="0"/>
              </a:spcAft>
              <a:buFont typeface="Arial" panose="020B0604020202020204" pitchFamily="34" charset="0"/>
              <a:buChar char="•"/>
            </a:pPr>
            <a:r>
              <a:rPr lang="en-US" altLang="en-US" sz="1800" kern="1200" dirty="0">
                <a:solidFill>
                  <a:srgbClr val="000000"/>
                </a:solidFill>
                <a:latin typeface="Arial (Body)"/>
              </a:rPr>
              <a:t>You can determine the number of elements in the list parameter by calling its size member function.</a:t>
            </a:r>
          </a:p>
          <a:p>
            <a:pPr marL="255651" lvl="0" indent="-255651" fontAlgn="base">
              <a:spcAft>
                <a:spcPct val="0"/>
              </a:spcAft>
              <a:buFont typeface="Arial" panose="020B0604020202020204" pitchFamily="34" charset="0"/>
              <a:buChar char="•"/>
            </a:pPr>
            <a:r>
              <a:rPr lang="en-US" altLang="en-US" sz="1800" kern="1200" dirty="0">
                <a:solidFill>
                  <a:srgbClr val="000000"/>
                </a:solidFill>
                <a:latin typeface="Arial (Body)"/>
              </a:rPr>
              <a:t>To obtain each initializer and copy it into the </a:t>
            </a:r>
            <a:r>
              <a:rPr lang="en-US" altLang="en-US" sz="1800" kern="1200" dirty="0">
                <a:solidFill>
                  <a:srgbClr val="000000"/>
                </a:solidFill>
                <a:latin typeface="Consolas" panose="020B0609020204030204" pitchFamily="49" charset="0"/>
              </a:rPr>
              <a:t>Array</a:t>
            </a:r>
            <a:r>
              <a:rPr lang="en-US" altLang="en-US" sz="1800" kern="1200" dirty="0">
                <a:solidFill>
                  <a:srgbClr val="000000"/>
                </a:solidFill>
                <a:latin typeface="Arial (Body)"/>
              </a:rPr>
              <a:t> object’s dynamically allocated built-in </a:t>
            </a:r>
            <a:r>
              <a:rPr lang="en-US" altLang="en-US" sz="1800" kern="1200" dirty="0">
                <a:solidFill>
                  <a:srgbClr val="000000"/>
                </a:solidFill>
                <a:latin typeface="Consolas" panose="020B0609020204030204" pitchFamily="49" charset="0"/>
              </a:rPr>
              <a:t>array</a:t>
            </a:r>
            <a:r>
              <a:rPr lang="en-US" altLang="en-US" sz="1800" kern="1200" dirty="0">
                <a:solidFill>
                  <a:srgbClr val="000000"/>
                </a:solidFill>
                <a:latin typeface="Arial (Body)"/>
              </a:rPr>
              <a:t>, use a range-based </a:t>
            </a:r>
            <a:r>
              <a:rPr lang="en-US" altLang="en-US" sz="1800" kern="1200" dirty="0" smtClean="0">
                <a:solidFill>
                  <a:srgbClr val="000000"/>
                </a:solidFill>
                <a:latin typeface="Arial (Body)"/>
              </a:rPr>
              <a:t>for:</a:t>
            </a:r>
          </a:p>
        </p:txBody>
      </p:sp>
      <p:pic>
        <p:nvPicPr>
          <p:cNvPr id="6" name="Picture 5" descr="Computer code has 4 lines. The lines read as follows. Line 1. size underscore t i left brace 0 right brace semicolon. Line 2. for left parenthesis i n t item colon list right parenthesis left brace. Line 3, indented once. p t r left bracket i plus plus right bracket equals item semicolon. Line 4.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703" y="5183165"/>
            <a:ext cx="2776634" cy="1011421"/>
          </a:xfrm>
          <a:prstGeom prst="rect">
            <a:avLst/>
          </a:prstGeom>
        </p:spPr>
      </p:pic>
    </p:spTree>
    <p:extLst>
      <p:ext uri="{BB962C8B-B14F-4D97-AF65-F5344CB8AC3E}">
        <p14:creationId xmlns:p14="http://schemas.microsoft.com/office/powerpoint/2010/main" val="23521205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10.11 Operators as Member v</a:t>
            </a:r>
            <a:r>
              <a:rPr lang="en-US" sz="100" kern="1200" dirty="0" smtClean="0">
                <a:solidFill>
                  <a:schemeClr val="bg1"/>
                </a:solidFill>
                <a:latin typeface="Times New Roman" panose="02020603050405020304" pitchFamily="18" charset="0"/>
                <a:ea typeface="+mj-ea"/>
              </a:rPr>
              <a:t>ersu</a:t>
            </a:r>
            <a:r>
              <a:rPr lang="en-US" kern="1200" dirty="0" smtClean="0">
                <a:latin typeface="Times New Roman" panose="02020603050405020304" pitchFamily="18" charset="0"/>
                <a:ea typeface="+mj-ea"/>
              </a:rPr>
              <a:t>s. Non-Member Functions </a:t>
            </a:r>
            <a:r>
              <a:rPr lang="en-US" sz="2000" b="0" kern="1200" dirty="0" smtClean="0">
                <a:latin typeface="Times New Roman" panose="02020603050405020304" pitchFamily="18" charset="0"/>
                <a:ea typeface="+mj-ea"/>
              </a:rPr>
              <a:t>(1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Whether an operator function is implemented as a </a:t>
            </a:r>
            <a:r>
              <a:rPr lang="en-US" altLang="en-US" sz="1800" b="1" kern="1200" dirty="0">
                <a:solidFill>
                  <a:srgbClr val="000000"/>
                </a:solidFill>
                <a:latin typeface="Arial (Body)"/>
                <a:ea typeface="+mn-ea"/>
                <a:cs typeface="+mn-cs"/>
              </a:rPr>
              <a:t>member function </a:t>
            </a:r>
            <a:r>
              <a:rPr lang="en-US" altLang="en-US" sz="1800" kern="1200" dirty="0">
                <a:solidFill>
                  <a:srgbClr val="000000"/>
                </a:solidFill>
                <a:latin typeface="Arial (Body)"/>
                <a:ea typeface="+mn-ea"/>
                <a:cs typeface="+mn-cs"/>
              </a:rPr>
              <a:t>or as a non-member function, the operator is still used the same way in expressions.</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When an operator function is implemented as a </a:t>
            </a:r>
            <a:r>
              <a:rPr lang="en-US" altLang="en-US" sz="1800" b="1" kern="1200" dirty="0">
                <a:solidFill>
                  <a:srgbClr val="000000"/>
                </a:solidFill>
                <a:latin typeface="Arial (Body)"/>
                <a:ea typeface="+mn-ea"/>
                <a:cs typeface="+mn-cs"/>
              </a:rPr>
              <a:t>member function</a:t>
            </a:r>
            <a:r>
              <a:rPr lang="en-US" altLang="en-US" sz="1800" kern="1200" dirty="0">
                <a:solidFill>
                  <a:srgbClr val="000000"/>
                </a:solidFill>
                <a:latin typeface="Arial (Body)"/>
                <a:ea typeface="+mn-ea"/>
                <a:cs typeface="+mn-cs"/>
              </a:rPr>
              <a:t>, the </a:t>
            </a:r>
            <a:r>
              <a:rPr lang="en-US" altLang="en-US" sz="1800" b="1" kern="1200" dirty="0">
                <a:solidFill>
                  <a:srgbClr val="000000"/>
                </a:solidFill>
                <a:latin typeface="Arial (Body)"/>
                <a:ea typeface="+mn-ea"/>
                <a:cs typeface="+mn-cs"/>
              </a:rPr>
              <a:t>leftmost</a:t>
            </a:r>
            <a:r>
              <a:rPr lang="en-US" altLang="en-US" sz="1800" kern="1200" dirty="0">
                <a:solidFill>
                  <a:srgbClr val="000000"/>
                </a:solidFill>
                <a:latin typeface="Arial (Body)"/>
                <a:ea typeface="+mn-ea"/>
                <a:cs typeface="+mn-cs"/>
              </a:rPr>
              <a:t> (or only) operand must be an object (or a reference to an object) of the operator’s class.</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If the left operand </a:t>
            </a:r>
            <a:r>
              <a:rPr lang="en-US" altLang="en-US" sz="1800" b="1" kern="1200" dirty="0">
                <a:solidFill>
                  <a:srgbClr val="000000"/>
                </a:solidFill>
                <a:latin typeface="Arial (Body)"/>
                <a:ea typeface="+mn-ea"/>
                <a:cs typeface="+mn-cs"/>
              </a:rPr>
              <a:t>must</a:t>
            </a:r>
            <a:r>
              <a:rPr lang="en-US" altLang="en-US" sz="1800" kern="1200" dirty="0">
                <a:solidFill>
                  <a:srgbClr val="000000"/>
                </a:solidFill>
                <a:latin typeface="Arial (Body)"/>
                <a:ea typeface="+mn-ea"/>
                <a:cs typeface="+mn-cs"/>
              </a:rPr>
              <a:t> be an object of a different class or a fundamental type, this operator function </a:t>
            </a:r>
            <a:r>
              <a:rPr lang="en-US" altLang="en-US" sz="1800" b="1" kern="1200" dirty="0">
                <a:solidFill>
                  <a:srgbClr val="000000"/>
                </a:solidFill>
                <a:latin typeface="Arial (Body)"/>
                <a:ea typeface="+mn-ea"/>
                <a:cs typeface="+mn-cs"/>
              </a:rPr>
              <a:t>must</a:t>
            </a:r>
            <a:r>
              <a:rPr lang="en-US" altLang="en-US" sz="1800" kern="1200" dirty="0">
                <a:solidFill>
                  <a:srgbClr val="000000"/>
                </a:solidFill>
                <a:latin typeface="Arial (Body)"/>
                <a:ea typeface="+mn-ea"/>
                <a:cs typeface="+mn-cs"/>
              </a:rPr>
              <a:t> be implemented as a non-member function (as we did in Section 10.5 when overloading </a:t>
            </a:r>
            <a:r>
              <a:rPr lang="en-US" altLang="en-US" sz="1800" kern="1200" dirty="0">
                <a:solidFill>
                  <a:srgbClr val="000000"/>
                </a:solidFill>
                <a:latin typeface="Consolas" panose="020B0609020204030204" pitchFamily="49" charset="0"/>
                <a:ea typeface="+mn-ea"/>
                <a:cs typeface="+mn-cs"/>
              </a:rPr>
              <a:t>&lt;&lt;</a:t>
            </a:r>
            <a:r>
              <a:rPr lang="en-US" altLang="en-US" sz="1800" kern="1200" dirty="0">
                <a:solidFill>
                  <a:srgbClr val="000000"/>
                </a:solidFill>
                <a:latin typeface="Arial (Body)"/>
                <a:ea typeface="+mn-ea"/>
                <a:cs typeface="+mn-cs"/>
              </a:rPr>
              <a:t> and </a:t>
            </a:r>
            <a:r>
              <a:rPr lang="en-US" altLang="en-US" sz="1800" kern="1200" dirty="0">
                <a:solidFill>
                  <a:srgbClr val="000000"/>
                </a:solidFill>
                <a:latin typeface="Consolas" panose="020B0609020204030204" pitchFamily="49" charset="0"/>
                <a:ea typeface="+mn-ea"/>
                <a:cs typeface="+mn-cs"/>
              </a:rPr>
              <a:t>&gt;&gt;</a:t>
            </a:r>
            <a:r>
              <a:rPr lang="en-US" altLang="en-US" sz="1800" kern="1200" dirty="0">
                <a:solidFill>
                  <a:srgbClr val="000000"/>
                </a:solidFill>
                <a:latin typeface="Arial (Body)"/>
                <a:ea typeface="+mn-ea"/>
                <a:cs typeface="+mn-cs"/>
              </a:rPr>
              <a:t> as the stream insertion and extraction operators, respectively).</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A non-member operator function can be made a </a:t>
            </a:r>
            <a:r>
              <a:rPr lang="en-US" altLang="en-US" sz="1800" kern="1200" dirty="0">
                <a:solidFill>
                  <a:srgbClr val="000000"/>
                </a:solidFill>
                <a:latin typeface="Consolas" panose="020B0609020204030204" pitchFamily="49" charset="0"/>
                <a:ea typeface="+mn-ea"/>
                <a:cs typeface="+mn-cs"/>
              </a:rPr>
              <a:t>friend </a:t>
            </a:r>
            <a:r>
              <a:rPr lang="en-US" altLang="en-US" sz="1800" kern="1200" dirty="0">
                <a:solidFill>
                  <a:srgbClr val="000000"/>
                </a:solidFill>
                <a:latin typeface="Arial (Body)"/>
                <a:ea typeface="+mn-ea"/>
                <a:cs typeface="+mn-cs"/>
              </a:rPr>
              <a:t>of a class if that function must access </a:t>
            </a:r>
            <a:r>
              <a:rPr lang="en-US" altLang="en-US" sz="1800" kern="1200" dirty="0">
                <a:solidFill>
                  <a:srgbClr val="000000"/>
                </a:solidFill>
                <a:latin typeface="Consolas" panose="020B0609020204030204" pitchFamily="49" charset="0"/>
                <a:ea typeface="+mn-ea"/>
                <a:cs typeface="+mn-cs"/>
              </a:rPr>
              <a:t>private</a:t>
            </a:r>
            <a:r>
              <a:rPr lang="en-US" altLang="en-US" sz="1800" kern="1200" dirty="0">
                <a:solidFill>
                  <a:srgbClr val="000000"/>
                </a:solidFill>
                <a:latin typeface="Arial (Body)"/>
                <a:ea typeface="+mn-ea"/>
                <a:cs typeface="+mn-cs"/>
              </a:rPr>
              <a:t> or </a:t>
            </a:r>
            <a:r>
              <a:rPr lang="en-US" altLang="en-US" sz="1800" kern="1200" dirty="0">
                <a:solidFill>
                  <a:srgbClr val="000000"/>
                </a:solidFill>
                <a:latin typeface="Consolas" panose="020B0609020204030204" pitchFamily="49" charset="0"/>
                <a:ea typeface="+mn-ea"/>
                <a:cs typeface="+mn-cs"/>
              </a:rPr>
              <a:t>protected</a:t>
            </a:r>
            <a:r>
              <a:rPr lang="en-US" altLang="en-US" sz="1800" kern="1200" dirty="0">
                <a:solidFill>
                  <a:srgbClr val="000000"/>
                </a:solidFill>
                <a:latin typeface="Arial (Body)"/>
                <a:ea typeface="+mn-ea"/>
                <a:cs typeface="+mn-cs"/>
              </a:rPr>
              <a:t> members of that class directly</a:t>
            </a:r>
            <a:r>
              <a:rPr lang="en-US" altLang="en-US" sz="1800" kern="1200" dirty="0" smtClean="0">
                <a:solidFill>
                  <a:srgbClr val="000000"/>
                </a:solidFill>
                <a:latin typeface="Arial (Body)"/>
                <a:ea typeface="+mn-ea"/>
                <a:cs typeface="+mn-cs"/>
              </a:rPr>
              <a:t>.</a:t>
            </a:r>
            <a:endParaRPr lang="en-US" altLang="en-US" sz="1800" kern="1200" dirty="0">
              <a:solidFill>
                <a:srgbClr val="000000"/>
              </a:solidFill>
              <a:latin typeface="Arial (Body)"/>
              <a:ea typeface="+mn-ea"/>
              <a:cs typeface="+mn-cs"/>
            </a:endParaRPr>
          </a:p>
        </p:txBody>
      </p:sp>
    </p:spTree>
    <p:extLst>
      <p:ext uri="{BB962C8B-B14F-4D97-AF65-F5344CB8AC3E}">
        <p14:creationId xmlns:p14="http://schemas.microsoft.com/office/powerpoint/2010/main" val="12534284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rPr>
              <a:t>10.11 Operators as Member v</a:t>
            </a:r>
            <a:r>
              <a:rPr lang="en-US" sz="100" kern="1200" dirty="0" smtClean="0">
                <a:solidFill>
                  <a:schemeClr val="bg1"/>
                </a:solidFill>
                <a:latin typeface="Times New Roman" panose="02020603050405020304" pitchFamily="18" charset="0"/>
                <a:ea typeface="+mj-ea"/>
              </a:rPr>
              <a:t>ersu</a:t>
            </a:r>
            <a:r>
              <a:rPr lang="en-US" kern="1200" dirty="0" smtClean="0">
                <a:latin typeface="Times New Roman" panose="02020603050405020304" pitchFamily="18" charset="0"/>
                <a:ea typeface="+mj-ea"/>
              </a:rPr>
              <a:t>s. Non-Member Functions </a:t>
            </a:r>
            <a:r>
              <a:rPr lang="en-US" sz="2000" b="0" kern="1200" dirty="0" smtClean="0">
                <a:latin typeface="Times New Roman" panose="02020603050405020304" pitchFamily="18" charset="0"/>
                <a:ea typeface="+mj-ea"/>
              </a:rPr>
              <a:t>(2 of 2)</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r>
              <a:rPr lang="en-US" altLang="en-US" sz="2000" kern="1200" dirty="0">
                <a:solidFill>
                  <a:srgbClr val="000000"/>
                </a:solidFill>
                <a:latin typeface="+mn-lt"/>
              </a:rPr>
              <a:t>Operator member functions of a specific class are called only when the left operand of a binary operator is specifically an object of that class, or when the </a:t>
            </a:r>
            <a:r>
              <a:rPr lang="en-US" altLang="en-US" sz="2000" b="1" kern="1200" dirty="0">
                <a:solidFill>
                  <a:srgbClr val="000000"/>
                </a:solidFill>
                <a:latin typeface="+mn-lt"/>
              </a:rPr>
              <a:t>single operand of a unary operator </a:t>
            </a:r>
            <a:r>
              <a:rPr lang="en-US" altLang="en-US" sz="2000" kern="1200" dirty="0">
                <a:solidFill>
                  <a:srgbClr val="000000"/>
                </a:solidFill>
                <a:latin typeface="+mn-lt"/>
              </a:rPr>
              <a:t>is an object of that class.</a:t>
            </a:r>
          </a:p>
          <a:p>
            <a:pPr eaLnBrk="1" hangingPunct="1"/>
            <a:r>
              <a:rPr lang="en-US" altLang="en-US" sz="2000" dirty="0">
                <a:solidFill>
                  <a:srgbClr val="000000"/>
                </a:solidFill>
                <a:latin typeface="+mn-lt"/>
              </a:rPr>
              <a:t>You might choose a non-member function to overload an </a:t>
            </a:r>
            <a:r>
              <a:rPr lang="en-US" altLang="en-US" sz="2000" dirty="0" smtClean="0">
                <a:solidFill>
                  <a:srgbClr val="000000"/>
                </a:solidFill>
                <a:latin typeface="+mn-lt"/>
              </a:rPr>
              <a:t>operator to </a:t>
            </a:r>
            <a:r>
              <a:rPr lang="en-US" altLang="en-US" sz="2000" dirty="0">
                <a:solidFill>
                  <a:srgbClr val="000000"/>
                </a:solidFill>
                <a:latin typeface="+mn-lt"/>
              </a:rPr>
              <a:t>enable the operator to be </a:t>
            </a:r>
            <a:r>
              <a:rPr lang="en-US" altLang="en-US" sz="2000" b="1" dirty="0">
                <a:solidFill>
                  <a:srgbClr val="000000"/>
                </a:solidFill>
                <a:latin typeface="+mn-lt"/>
              </a:rPr>
              <a:t>commutative.</a:t>
            </a:r>
          </a:p>
          <a:p>
            <a:pPr eaLnBrk="1" hangingPunct="1"/>
            <a:r>
              <a:rPr lang="en-US" altLang="en-US" sz="2000" dirty="0">
                <a:solidFill>
                  <a:srgbClr val="000000"/>
                </a:solidFill>
                <a:latin typeface="+mn-lt"/>
              </a:rPr>
              <a:t>The </a:t>
            </a:r>
            <a:r>
              <a:rPr lang="en-US" altLang="en-US" sz="2000" dirty="0">
                <a:solidFill>
                  <a:srgbClr val="000000"/>
                </a:solidFill>
                <a:latin typeface="Consolas" panose="020B0609020204030204" pitchFamily="49" charset="0"/>
              </a:rPr>
              <a:t>operator</a:t>
            </a:r>
            <a:r>
              <a:rPr lang="en-US" altLang="en-US" sz="2000" dirty="0">
                <a:solidFill>
                  <a:srgbClr val="000000"/>
                </a:solidFill>
                <a:latin typeface="+mn-lt"/>
              </a:rPr>
              <a:t>+ function that deals with the </a:t>
            </a:r>
            <a:r>
              <a:rPr lang="en-US" altLang="en-US" sz="2000" dirty="0">
                <a:solidFill>
                  <a:srgbClr val="000000"/>
                </a:solidFill>
                <a:latin typeface="Consolas" panose="020B0609020204030204" pitchFamily="49" charset="0"/>
              </a:rPr>
              <a:t>HugeInt</a:t>
            </a:r>
            <a:r>
              <a:rPr lang="en-US" altLang="en-US" sz="2000" dirty="0">
                <a:solidFill>
                  <a:srgbClr val="000000"/>
                </a:solidFill>
                <a:latin typeface="+mn-lt"/>
              </a:rPr>
              <a:t> on the left, can still be a </a:t>
            </a:r>
            <a:r>
              <a:rPr lang="en-US" altLang="en-US" sz="2000" b="1" dirty="0">
                <a:solidFill>
                  <a:srgbClr val="000000"/>
                </a:solidFill>
                <a:latin typeface="+mn-lt"/>
              </a:rPr>
              <a:t>member function</a:t>
            </a:r>
            <a:r>
              <a:rPr lang="en-US" altLang="en-US" sz="2000" dirty="0">
                <a:solidFill>
                  <a:srgbClr val="000000"/>
                </a:solidFill>
                <a:latin typeface="+mn-lt"/>
              </a:rPr>
              <a:t>.</a:t>
            </a:r>
          </a:p>
          <a:p>
            <a:pPr eaLnBrk="1" hangingPunct="1"/>
            <a:r>
              <a:rPr lang="en-US" altLang="en-US" sz="2000" dirty="0">
                <a:solidFill>
                  <a:srgbClr val="000000"/>
                </a:solidFill>
                <a:latin typeface="+mn-lt"/>
              </a:rPr>
              <a:t>The </a:t>
            </a:r>
            <a:r>
              <a:rPr lang="en-US" altLang="en-US" sz="2000" b="1" dirty="0">
                <a:solidFill>
                  <a:srgbClr val="000000"/>
                </a:solidFill>
                <a:latin typeface="+mn-lt"/>
              </a:rPr>
              <a:t>non-member function </a:t>
            </a:r>
            <a:r>
              <a:rPr lang="en-US" altLang="en-US" sz="2000" dirty="0">
                <a:solidFill>
                  <a:srgbClr val="000000"/>
                </a:solidFill>
                <a:latin typeface="+mn-lt"/>
              </a:rPr>
              <a:t>simply swaps its arguments and calls the </a:t>
            </a:r>
            <a:r>
              <a:rPr lang="en-US" altLang="en-US" sz="2000" b="1" dirty="0">
                <a:solidFill>
                  <a:srgbClr val="000000"/>
                </a:solidFill>
                <a:latin typeface="+mn-lt"/>
              </a:rPr>
              <a:t>member function</a:t>
            </a:r>
            <a:r>
              <a:rPr lang="en-US" altLang="en-US" b="1" dirty="0" smtClean="0">
                <a:solidFill>
                  <a:srgbClr val="000000"/>
                </a:solidFill>
              </a:rPr>
              <a:t>.</a:t>
            </a:r>
            <a:endParaRPr lang="en-US" altLang="en-US" b="1" dirty="0">
              <a:solidFill>
                <a:srgbClr val="000000"/>
              </a:solidFill>
            </a:endParaRPr>
          </a:p>
        </p:txBody>
      </p:sp>
    </p:spTree>
    <p:extLst>
      <p:ext uri="{BB962C8B-B14F-4D97-AF65-F5344CB8AC3E}">
        <p14:creationId xmlns:p14="http://schemas.microsoft.com/office/powerpoint/2010/main" val="1560101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10.12 Converting between Types </a:t>
            </a:r>
            <a:r>
              <a:rPr lang="en-US" sz="2000" b="0" kern="1200" dirty="0" smtClean="0">
                <a:latin typeface="Times New Roman" panose="02020603050405020304" pitchFamily="18" charset="0"/>
                <a:ea typeface="+mj-ea"/>
              </a:rPr>
              <a:t>(1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Sometimes all the operations “stay within a type.” For example, adding an </a:t>
            </a:r>
            <a:r>
              <a:rPr lang="en-US" altLang="en-US" sz="2200" kern="1200" dirty="0">
                <a:solidFill>
                  <a:srgbClr val="000000"/>
                </a:solidFill>
                <a:latin typeface="Consolas" panose="020B0609020204030204" pitchFamily="49" charset="0"/>
                <a:ea typeface="+mn-ea"/>
                <a:cs typeface="+mn-cs"/>
              </a:rPr>
              <a:t>int</a:t>
            </a:r>
            <a:r>
              <a:rPr lang="en-US" altLang="en-US" sz="2200" kern="1200" dirty="0">
                <a:solidFill>
                  <a:srgbClr val="000000"/>
                </a:solidFill>
                <a:latin typeface="Arial (Body)"/>
                <a:ea typeface="+mn-ea"/>
                <a:cs typeface="+mn-cs"/>
              </a:rPr>
              <a:t> to an </a:t>
            </a:r>
            <a:r>
              <a:rPr lang="en-US" altLang="en-US" sz="2200" kern="1200" dirty="0">
                <a:solidFill>
                  <a:srgbClr val="000000"/>
                </a:solidFill>
                <a:latin typeface="Consolas" panose="020B0609020204030204" pitchFamily="49" charset="0"/>
                <a:ea typeface="+mn-ea"/>
                <a:cs typeface="+mn-cs"/>
              </a:rPr>
              <a:t>int</a:t>
            </a:r>
            <a:r>
              <a:rPr lang="en-US" altLang="en-US" sz="2200" kern="1200" dirty="0">
                <a:solidFill>
                  <a:srgbClr val="000000"/>
                </a:solidFill>
                <a:latin typeface="Arial (Body)"/>
                <a:ea typeface="+mn-ea"/>
                <a:cs typeface="+mn-cs"/>
              </a:rPr>
              <a:t> produces an </a:t>
            </a:r>
            <a:r>
              <a:rPr lang="en-US" altLang="en-US" sz="2200" kern="1200" dirty="0">
                <a:solidFill>
                  <a:srgbClr val="000000"/>
                </a:solidFill>
                <a:latin typeface="Consolas" panose="020B0609020204030204" pitchFamily="49" charset="0"/>
                <a:ea typeface="+mn-ea"/>
                <a:cs typeface="+mn-cs"/>
              </a:rPr>
              <a:t>int</a:t>
            </a:r>
            <a:r>
              <a:rPr lang="en-US" alt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It’s often necessary, however, to convert data of one type to data of another type.</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compiler knows how to perform certain conversions among fundamental types.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You can use </a:t>
            </a:r>
            <a:r>
              <a:rPr lang="en-US" altLang="en-US" sz="2200" b="1" kern="1200" dirty="0">
                <a:solidFill>
                  <a:srgbClr val="000000"/>
                </a:solidFill>
                <a:latin typeface="Arial (Body)"/>
                <a:ea typeface="+mn-ea"/>
                <a:cs typeface="+mn-cs"/>
              </a:rPr>
              <a:t>cast operators to force </a:t>
            </a:r>
            <a:r>
              <a:rPr lang="en-US" altLang="en-US" sz="2200" kern="1200" dirty="0">
                <a:solidFill>
                  <a:srgbClr val="000000"/>
                </a:solidFill>
                <a:latin typeface="Arial (Body)"/>
                <a:ea typeface="+mn-ea"/>
                <a:cs typeface="+mn-cs"/>
              </a:rPr>
              <a:t>conversions among fundamental types.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The compiler cannot know in advance how to convert among user-defined types, and between user-defined types and fundamental types, so you must specify how to do this.</a:t>
            </a:r>
          </a:p>
        </p:txBody>
      </p:sp>
    </p:spTree>
    <p:extLst>
      <p:ext uri="{BB962C8B-B14F-4D97-AF65-F5344CB8AC3E}">
        <p14:creationId xmlns:p14="http://schemas.microsoft.com/office/powerpoint/2010/main" val="260056219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10.12 Converting between Types </a:t>
            </a:r>
            <a:r>
              <a:rPr lang="en-US" sz="2000" b="0" kern="1200" dirty="0" smtClean="0">
                <a:latin typeface="Times New Roman" panose="02020603050405020304" pitchFamily="18" charset="0"/>
                <a:ea typeface="+mj-ea"/>
              </a:rPr>
              <a:t>(2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Such conversions can be performed with </a:t>
            </a:r>
            <a:r>
              <a:rPr lang="en-US" altLang="en-US" sz="2400" b="1" kern="1200" dirty="0">
                <a:solidFill>
                  <a:srgbClr val="000000"/>
                </a:solidFill>
                <a:latin typeface="Arial (Body)"/>
                <a:ea typeface="+mn-ea"/>
                <a:cs typeface="+mn-cs"/>
              </a:rPr>
              <a:t>conversion constructors</a:t>
            </a:r>
            <a:r>
              <a:rPr lang="en-US" altLang="en-US" sz="2400" kern="1200" dirty="0">
                <a:solidFill>
                  <a:srgbClr val="000000"/>
                </a:solidFill>
                <a:latin typeface="Arial (Body)"/>
                <a:ea typeface="+mn-ea"/>
                <a:cs typeface="+mn-cs"/>
              </a:rPr>
              <a:t>—constructors that can be called with a single argument (we’ll refer to these as </a:t>
            </a:r>
            <a:r>
              <a:rPr lang="en-US" altLang="en-US" sz="2400" b="1" kern="1200" dirty="0">
                <a:solidFill>
                  <a:srgbClr val="000000"/>
                </a:solidFill>
                <a:latin typeface="Arial (Body)"/>
                <a:ea typeface="+mn-ea"/>
                <a:cs typeface="+mn-cs"/>
              </a:rPr>
              <a:t>single-argument </a:t>
            </a:r>
            <a:r>
              <a:rPr lang="en-US" altLang="en-US" sz="2400" b="1" kern="1200" dirty="0" smtClean="0">
                <a:solidFill>
                  <a:srgbClr val="000000"/>
                </a:solidFill>
                <a:latin typeface="Arial (Body)"/>
                <a:ea typeface="+mn-ea"/>
                <a:cs typeface="+mn-cs"/>
              </a:rPr>
              <a:t>constructors</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Such constructors can turn objects of other types (including fundamental types) into objects of a particular </a:t>
            </a:r>
            <a:r>
              <a:rPr lang="en-US" altLang="en-US" sz="2400" kern="1200" dirty="0" smtClean="0">
                <a:solidFill>
                  <a:srgbClr val="000000"/>
                </a:solidFill>
                <a:latin typeface="Arial (Body)"/>
                <a:ea typeface="+mn-ea"/>
                <a:cs typeface="+mn-cs"/>
              </a:rPr>
              <a:t>class.</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6915007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10.12 Converting between Types </a:t>
            </a:r>
            <a:r>
              <a:rPr lang="en-US" sz="2000" b="0" kern="1200" dirty="0" smtClean="0">
                <a:latin typeface="Times New Roman" panose="02020603050405020304" pitchFamily="18" charset="0"/>
                <a:ea typeface="+mj-ea"/>
              </a:rPr>
              <a:t>(3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2262127"/>
          </a:xfrm>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Arial (Body)"/>
                <a:ea typeface="+mn-ea"/>
                <a:cs typeface="+mn-cs"/>
              </a:rPr>
              <a:t>Conversion Operators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A </a:t>
            </a:r>
            <a:r>
              <a:rPr lang="en-US" sz="2200" b="1" kern="1200" dirty="0">
                <a:solidFill>
                  <a:srgbClr val="000000"/>
                </a:solidFill>
                <a:latin typeface="Arial (Body)"/>
                <a:ea typeface="+mn-ea"/>
                <a:cs typeface="+mn-cs"/>
              </a:rPr>
              <a:t>conversion operator </a:t>
            </a:r>
            <a:r>
              <a:rPr lang="en-US" sz="2200" kern="1200" dirty="0">
                <a:solidFill>
                  <a:srgbClr val="000000"/>
                </a:solidFill>
                <a:latin typeface="Arial (Body)"/>
                <a:ea typeface="+mn-ea"/>
                <a:cs typeface="+mn-cs"/>
              </a:rPr>
              <a:t>(also called a </a:t>
            </a:r>
            <a:r>
              <a:rPr lang="en-US" sz="2200" b="1" kern="1200" dirty="0">
                <a:solidFill>
                  <a:srgbClr val="000000"/>
                </a:solidFill>
                <a:latin typeface="Arial (Body)"/>
                <a:ea typeface="+mn-ea"/>
                <a:cs typeface="+mn-cs"/>
              </a:rPr>
              <a:t>cast operator</a:t>
            </a:r>
            <a:r>
              <a:rPr lang="en-US" sz="2200" kern="1200" dirty="0">
                <a:solidFill>
                  <a:srgbClr val="000000"/>
                </a:solidFill>
                <a:latin typeface="Arial (Body)"/>
                <a:ea typeface="+mn-ea"/>
                <a:cs typeface="+mn-cs"/>
              </a:rPr>
              <a:t>) can be used to convert an object of one class to another type.</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Such a conversion operator must be a </a:t>
            </a:r>
            <a:r>
              <a:rPr lang="en-US" sz="2200" b="1" kern="1200" dirty="0">
                <a:solidFill>
                  <a:srgbClr val="000000"/>
                </a:solidFill>
                <a:latin typeface="Arial (Body)"/>
                <a:ea typeface="+mn-ea"/>
                <a:cs typeface="+mn-cs"/>
              </a:rPr>
              <a:t>non-</a:t>
            </a:r>
            <a:r>
              <a:rPr lang="en-US" sz="2200" b="1" kern="1200" dirty="0">
                <a:solidFill>
                  <a:srgbClr val="000000"/>
                </a:solidFill>
                <a:latin typeface="Consolas" panose="020B0609020204030204" pitchFamily="49" charset="0"/>
                <a:ea typeface="+mn-ea"/>
                <a:cs typeface="+mn-cs"/>
              </a:rPr>
              <a:t>static</a:t>
            </a:r>
            <a:r>
              <a:rPr lang="en-US" sz="2200" b="1" kern="1200" dirty="0">
                <a:solidFill>
                  <a:srgbClr val="000000"/>
                </a:solidFill>
                <a:latin typeface="Arial (Body)"/>
                <a:ea typeface="+mn-ea"/>
                <a:cs typeface="+mn-cs"/>
              </a:rPr>
              <a:t> member function</a:t>
            </a:r>
            <a:r>
              <a:rPr lang="en-US" sz="2200" b="1" kern="1200" dirty="0" smtClean="0">
                <a:solidFill>
                  <a:srgbClr val="000000"/>
                </a:solidFill>
                <a:latin typeface="Arial (Body)"/>
                <a:ea typeface="+mn-ea"/>
                <a:cs typeface="+mn-cs"/>
              </a:rPr>
              <a:t>.</a:t>
            </a:r>
            <a:endParaRPr lang="en-US" sz="2200" b="1" kern="1200" dirty="0">
              <a:solidFill>
                <a:srgbClr val="000000"/>
              </a:solidFill>
              <a:latin typeface="Arial (Body)"/>
              <a:ea typeface="+mn-ea"/>
              <a:cs typeface="+mn-cs"/>
            </a:endParaRPr>
          </a:p>
        </p:txBody>
      </p:sp>
      <p:pic>
        <p:nvPicPr>
          <p:cNvPr id="5" name="Picture 4" descr="Computer code reads, My Class colon colon operator string left parenthesis right parenthesis c o n s t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675" y="3790527"/>
            <a:ext cx="4686300" cy="508000"/>
          </a:xfrm>
          <a:prstGeom prst="rect">
            <a:avLst/>
          </a:prstGeom>
        </p:spPr>
      </p:pic>
      <p:sp>
        <p:nvSpPr>
          <p:cNvPr id="4" name="Content Placeholder 3"/>
          <p:cNvSpPr>
            <a:spLocks noGrp="1"/>
          </p:cNvSpPr>
          <p:nvPr>
            <p:ph type="body" idx="2"/>
          </p:nvPr>
        </p:nvSpPr>
        <p:spPr>
          <a:xfrm>
            <a:off x="457200" y="4358640"/>
            <a:ext cx="8229600" cy="2011363"/>
          </a:xfrm>
        </p:spPr>
        <p:txBody>
          <a:bodyPr/>
          <a:lstStyle/>
          <a:p>
            <a:pPr marL="741553" lvl="1" indent="-284353" fontAlgn="base">
              <a:spcAft>
                <a:spcPct val="0"/>
              </a:spcAft>
              <a:buFont typeface="Arial" panose="020B0604020202020204" pitchFamily="34" charset="0"/>
              <a:buChar char="–"/>
              <a:defRPr/>
            </a:pPr>
            <a:r>
              <a:rPr lang="en-US" sz="2200" kern="1200" dirty="0">
                <a:solidFill>
                  <a:srgbClr val="000000"/>
                </a:solidFill>
                <a:latin typeface="Arial (Body)"/>
              </a:rPr>
              <a:t>Declares an overloaded cast operator function for converting an object of class </a:t>
            </a:r>
            <a:r>
              <a:rPr lang="en-US" sz="2200" kern="1200" dirty="0">
                <a:solidFill>
                  <a:srgbClr val="000000"/>
                </a:solidFill>
                <a:latin typeface="Consolas" panose="020B0609020204030204" pitchFamily="49" charset="0"/>
              </a:rPr>
              <a:t>MyClass</a:t>
            </a:r>
            <a:r>
              <a:rPr lang="en-US" sz="2200" kern="1200" dirty="0">
                <a:solidFill>
                  <a:srgbClr val="000000"/>
                </a:solidFill>
                <a:latin typeface="Arial (Body)"/>
              </a:rPr>
              <a:t> into a temporary </a:t>
            </a:r>
            <a:r>
              <a:rPr lang="en-US" sz="2200" kern="1200" dirty="0">
                <a:solidFill>
                  <a:srgbClr val="000000"/>
                </a:solidFill>
                <a:latin typeface="Consolas" panose="020B0609020204030204" pitchFamily="49" charset="0"/>
              </a:rPr>
              <a:t>string</a:t>
            </a:r>
            <a:r>
              <a:rPr lang="en-US" sz="2200" kern="1200" dirty="0">
                <a:solidFill>
                  <a:srgbClr val="000000"/>
                </a:solidFill>
                <a:latin typeface="Arial (Body)"/>
              </a:rPr>
              <a:t>.</a:t>
            </a:r>
          </a:p>
          <a:p>
            <a:pPr marL="741553" lvl="1" indent="-284353" fontAlgn="base">
              <a:spcAft>
                <a:spcPct val="0"/>
              </a:spcAft>
              <a:buFont typeface="Arial" panose="020B0604020202020204" pitchFamily="34" charset="0"/>
              <a:buChar char="–"/>
              <a:defRPr/>
            </a:pPr>
            <a:r>
              <a:rPr lang="en-US" sz="2200" kern="1200" dirty="0">
                <a:solidFill>
                  <a:srgbClr val="000000"/>
                </a:solidFill>
                <a:latin typeface="Arial (Body)"/>
              </a:rPr>
              <a:t>The operator function is declared </a:t>
            </a:r>
            <a:r>
              <a:rPr lang="en-US" sz="2200" kern="1200" dirty="0">
                <a:solidFill>
                  <a:srgbClr val="000000"/>
                </a:solidFill>
                <a:latin typeface="Consolas" panose="020B0609020204030204" pitchFamily="49" charset="0"/>
              </a:rPr>
              <a:t>const</a:t>
            </a:r>
            <a:r>
              <a:rPr lang="en-US" sz="2200" kern="1200" dirty="0">
                <a:solidFill>
                  <a:srgbClr val="000000"/>
                </a:solidFill>
                <a:latin typeface="Arial (Body)"/>
              </a:rPr>
              <a:t> because it does </a:t>
            </a:r>
            <a:r>
              <a:rPr lang="en-US" sz="2200" b="1" kern="1200" dirty="0">
                <a:solidFill>
                  <a:srgbClr val="000000"/>
                </a:solidFill>
                <a:latin typeface="Arial (Body)"/>
              </a:rPr>
              <a:t>not </a:t>
            </a:r>
            <a:r>
              <a:rPr lang="en-US" sz="2200" kern="1200" dirty="0">
                <a:solidFill>
                  <a:srgbClr val="000000"/>
                </a:solidFill>
                <a:latin typeface="Arial (Body)"/>
              </a:rPr>
              <a:t>modify the original object</a:t>
            </a:r>
            <a:r>
              <a:rPr lang="en-US" sz="2200" kern="1200" dirty="0" smtClean="0">
                <a:solidFill>
                  <a:srgbClr val="000000"/>
                </a:solidFill>
                <a:latin typeface="Arial (Body)"/>
              </a:rPr>
              <a:t>.</a:t>
            </a:r>
            <a:endParaRPr lang="en-US" sz="2200" kern="1200" dirty="0">
              <a:solidFill>
                <a:srgbClr val="000000"/>
              </a:solidFill>
              <a:latin typeface="Arial (Body)"/>
            </a:endParaRPr>
          </a:p>
        </p:txBody>
      </p:sp>
    </p:spTree>
    <p:extLst>
      <p:ext uri="{BB962C8B-B14F-4D97-AF65-F5344CB8AC3E}">
        <p14:creationId xmlns:p14="http://schemas.microsoft.com/office/powerpoint/2010/main" val="2140343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 Standard Library </a:t>
            </a:r>
            <a:r>
              <a:rPr lang="en-US" dirty="0">
                <a:latin typeface="Consolas" panose="020B0609020204030204" pitchFamily="49" charset="0"/>
              </a:rPr>
              <a:t>String</a:t>
            </a:r>
            <a:r>
              <a:rPr lang="en-US" dirty="0"/>
              <a:t> Class Test </a:t>
            </a:r>
            <a:r>
              <a:rPr lang="en-US" dirty="0" smtClean="0"/>
              <a:t>Program </a:t>
            </a:r>
            <a:r>
              <a:rPr lang="en-US" sz="2000" b="0" dirty="0" smtClean="0"/>
              <a:t>(4 </a:t>
            </a:r>
            <a:r>
              <a:rPr lang="en-US" sz="2000" b="0" dirty="0"/>
              <a:t>of 6)</a:t>
            </a:r>
            <a:endParaRPr lang="en-US" sz="2000" dirty="0"/>
          </a:p>
        </p:txBody>
      </p:sp>
      <p:pic>
        <p:nvPicPr>
          <p:cNvPr id="4" name="Picture 3" descr="The code continues. Line 71, indented once. forward slash forward slash test subscript out of range with string member function double quote at double quote. Line 72, indented once. try left brace. Line 73, indented twice. c out left angle bracket left angle bracket double quote Attempt to assign single quote d single quote to s 1 period at left parenthesis 100 right parenthesis yields colon back slash n double quote semicolon. Line 74, indented twice. s 1 period at left parenthesis 100 right parenthesis equals single quote d single quote semicolon forward slash forward slash ERROR colon subscript out of range. This line is highlighted. Line 75, indented once. right brace. Line 76, indented once. catch left parenthesis out underscore of underscore range ampersand ex right parenthesis left brace. Line 77, indented twice. c out left angle bracket left angle bracket double quote An exception occurred colon double quote left angle bracket left angle bracket ex period what left parenthesis right parenthesis left angle bracket left angle bracket end l semicolon. Line 78, indented once. right brace. Line 79. right brace."/>
          <p:cNvPicPr>
            <a:picLocks noChangeAspect="1"/>
          </p:cNvPicPr>
          <p:nvPr/>
        </p:nvPicPr>
        <p:blipFill>
          <a:blip r:embed="rId2"/>
          <a:stretch>
            <a:fillRect/>
          </a:stretch>
        </p:blipFill>
        <p:spPr>
          <a:xfrm>
            <a:off x="771532" y="1600200"/>
            <a:ext cx="7709299" cy="1994340"/>
          </a:xfrm>
          <a:prstGeom prst="rect">
            <a:avLst/>
          </a:prstGeom>
        </p:spPr>
      </p:pic>
      <p:pic>
        <p:nvPicPr>
          <p:cNvPr id="6" name="Picture 5" descr=" Computer code output has 29 lines. The lines read as follows. Line 1. s 1 is double quote happy double quote semicolon s 2 is double quote birthday double quote semicolon s 3 is double quote double quote. Line 2. The results of comparing s2 and s1 colon. Line 3. S 2 equals equals s 1 yields false. Line 4. s 2 exclamation point equals s 1 yields true. Line 5. s 2 greater than sign s 1 yields false. Line 6. s 2 less than sign s 1 yields true. Line 7. s 2 greater than sign equals s 1 yields false. Line 8. s 2 less than sign equals s 1 yields true."/>
          <p:cNvPicPr>
            <a:picLocks noChangeAspect="1"/>
          </p:cNvPicPr>
          <p:nvPr/>
        </p:nvPicPr>
        <p:blipFill>
          <a:blip r:embed="rId3"/>
          <a:stretch>
            <a:fillRect/>
          </a:stretch>
        </p:blipFill>
        <p:spPr>
          <a:xfrm>
            <a:off x="773543" y="3882090"/>
            <a:ext cx="7882674" cy="2145146"/>
          </a:xfrm>
          <a:prstGeom prst="rect">
            <a:avLst/>
          </a:prstGeom>
        </p:spPr>
      </p:pic>
    </p:spTree>
    <p:extLst>
      <p:ext uri="{BB962C8B-B14F-4D97-AF65-F5344CB8AC3E}">
        <p14:creationId xmlns:p14="http://schemas.microsoft.com/office/powerpoint/2010/main" val="39059183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rPr>
              <a:t>10.12 Converting between Types </a:t>
            </a:r>
            <a:r>
              <a:rPr lang="en-US" sz="2000" b="0" kern="1200" dirty="0" smtClean="0">
                <a:latin typeface="Times New Roman" panose="02020603050405020304" pitchFamily="18" charset="0"/>
                <a:ea typeface="+mj-ea"/>
              </a:rPr>
              <a:t>(4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return type of an overloaded </a:t>
            </a:r>
            <a:r>
              <a:rPr lang="en-US" altLang="en-US" sz="2400" b="1" kern="1200" dirty="0">
                <a:solidFill>
                  <a:srgbClr val="000000"/>
                </a:solidFill>
                <a:latin typeface="Arial (Body)"/>
                <a:ea typeface="+mn-ea"/>
                <a:cs typeface="+mn-cs"/>
              </a:rPr>
              <a:t>cast operator function </a:t>
            </a:r>
            <a:r>
              <a:rPr lang="en-US" altLang="en-US" sz="2400" kern="1200" dirty="0">
                <a:solidFill>
                  <a:srgbClr val="000000"/>
                </a:solidFill>
                <a:latin typeface="Arial (Body)"/>
                <a:ea typeface="+mn-ea"/>
                <a:cs typeface="+mn-cs"/>
              </a:rPr>
              <a:t>is implicitly the type to which the object is being converted.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If s is a class object, when the compiler sees the expression </a:t>
            </a:r>
            <a:r>
              <a:rPr lang="en-US" altLang="en-US" sz="2400" kern="1200" dirty="0">
                <a:solidFill>
                  <a:srgbClr val="000000"/>
                </a:solidFill>
                <a:latin typeface="Consolas" panose="020B0609020204030204" pitchFamily="49" charset="0"/>
                <a:ea typeface="+mn-ea"/>
                <a:cs typeface="+mn-cs"/>
              </a:rPr>
              <a:t>static_cast&lt;string&gt;(s), </a:t>
            </a:r>
            <a:r>
              <a:rPr lang="en-US" altLang="en-US" sz="2400" kern="1200" dirty="0">
                <a:solidFill>
                  <a:srgbClr val="000000"/>
                </a:solidFill>
                <a:latin typeface="Arial (Body)"/>
                <a:ea typeface="+mn-ea"/>
                <a:cs typeface="+mn-cs"/>
              </a:rPr>
              <a:t>the compiler generates the </a:t>
            </a:r>
            <a:r>
              <a:rPr lang="en-US" altLang="en-US" sz="2400" kern="1200" dirty="0" smtClean="0">
                <a:solidFill>
                  <a:srgbClr val="000000"/>
                </a:solidFill>
                <a:latin typeface="Arial (Body)"/>
                <a:ea typeface="+mn-ea"/>
                <a:cs typeface="+mn-cs"/>
              </a:rPr>
              <a:t>call</a:t>
            </a:r>
            <a:endParaRPr lang="en-US" altLang="en-US" sz="2400" kern="1200" dirty="0">
              <a:solidFill>
                <a:srgbClr val="000000"/>
              </a:solidFill>
              <a:latin typeface="Arial (Body)"/>
              <a:ea typeface="+mn-ea"/>
              <a:cs typeface="+mn-cs"/>
            </a:endParaRPr>
          </a:p>
        </p:txBody>
      </p:sp>
      <p:pic>
        <p:nvPicPr>
          <p:cNvPr id="4" name="Picture 3" descr="Computer code reads, s period operator string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002" y="4288431"/>
            <a:ext cx="3821279" cy="564885"/>
          </a:xfrm>
          <a:prstGeom prst="rect">
            <a:avLst/>
          </a:prstGeom>
        </p:spPr>
      </p:pic>
    </p:spTree>
    <p:extLst>
      <p:ext uri="{BB962C8B-B14F-4D97-AF65-F5344CB8AC3E}">
        <p14:creationId xmlns:p14="http://schemas.microsoft.com/office/powerpoint/2010/main" val="40256253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10.12 Converting between Types </a:t>
            </a:r>
            <a:r>
              <a:rPr lang="en-US" sz="2000" b="0" kern="1200" dirty="0" smtClean="0">
                <a:latin typeface="Times New Roman" panose="02020603050405020304" pitchFamily="18" charset="0"/>
                <a:ea typeface="+mj-ea"/>
              </a:rPr>
              <a:t>(5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Overloaded Cast Operator Functions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Overloaded cast operator functions can be defined to convert objects of user-defined types into fundamental types or into objects of other user-defined </a:t>
            </a:r>
            <a:r>
              <a:rPr lang="en-US" sz="2400" kern="1200" dirty="0" smtClean="0">
                <a:solidFill>
                  <a:srgbClr val="000000"/>
                </a:solidFill>
                <a:latin typeface="Arial (Body)"/>
                <a:ea typeface="+mn-ea"/>
                <a:cs typeface="+mn-cs"/>
              </a:rPr>
              <a:t>types.</a:t>
            </a:r>
          </a:p>
          <a:p>
            <a:pPr marL="0" lvl="0" indent="0" fontAlgn="base">
              <a:spcAft>
                <a:spcPct val="0"/>
              </a:spcAft>
              <a:buNone/>
              <a:tabLst/>
              <a:defRPr/>
            </a:pPr>
            <a:r>
              <a:rPr lang="en-US" sz="2400" b="1" kern="1200" dirty="0" smtClean="0">
                <a:solidFill>
                  <a:srgbClr val="000000"/>
                </a:solidFill>
                <a:latin typeface="Arial (Body)"/>
                <a:ea typeface="+mn-ea"/>
                <a:cs typeface="+mn-cs"/>
              </a:rPr>
              <a:t>Implicit Calls to Cast Operators and Conversion Constructors</a:t>
            </a:r>
          </a:p>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One </a:t>
            </a:r>
            <a:r>
              <a:rPr lang="en-US" sz="2400" kern="1200" dirty="0">
                <a:solidFill>
                  <a:srgbClr val="000000"/>
                </a:solidFill>
                <a:latin typeface="Arial (Body)"/>
                <a:ea typeface="+mn-ea"/>
                <a:cs typeface="+mn-cs"/>
              </a:rPr>
              <a:t>of the nice features of cast operators and conversion constructors is that, when necessary, the compiler can call these functions </a:t>
            </a:r>
            <a:r>
              <a:rPr lang="en-US" sz="2400" b="1" kern="1200" dirty="0">
                <a:solidFill>
                  <a:srgbClr val="000000"/>
                </a:solidFill>
                <a:latin typeface="Arial (Body)"/>
                <a:ea typeface="+mn-ea"/>
                <a:cs typeface="+mn-cs"/>
              </a:rPr>
              <a:t>implicitly</a:t>
            </a:r>
            <a:r>
              <a:rPr lang="en-US" sz="2400" kern="1200" dirty="0">
                <a:solidFill>
                  <a:srgbClr val="000000"/>
                </a:solidFill>
                <a:latin typeface="Arial (Body)"/>
                <a:ea typeface="+mn-ea"/>
                <a:cs typeface="+mn-cs"/>
              </a:rPr>
              <a:t> to create </a:t>
            </a:r>
            <a:r>
              <a:rPr lang="en-US" sz="2400" b="1" kern="1200" dirty="0">
                <a:solidFill>
                  <a:srgbClr val="000000"/>
                </a:solidFill>
                <a:latin typeface="Arial (Body)"/>
                <a:ea typeface="+mn-ea"/>
                <a:cs typeface="+mn-cs"/>
              </a:rPr>
              <a:t>temporary objects</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36644477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Software Engineering Observation 10.5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When a conversion constructor or conversion operator is used to perform an </a:t>
            </a:r>
            <a:r>
              <a:rPr lang="en-IN" sz="2400" b="1" dirty="0" smtClean="0">
                <a:latin typeface="+mn-lt"/>
              </a:rPr>
              <a:t>implicit conversion</a:t>
            </a:r>
            <a:r>
              <a:rPr lang="en-IN" sz="2400" dirty="0">
                <a:latin typeface="+mn-lt"/>
              </a:rPr>
              <a:t>, C++ can apply </a:t>
            </a:r>
            <a:r>
              <a:rPr lang="en-IN" sz="2400" b="1" dirty="0">
                <a:latin typeface="+mn-lt"/>
              </a:rPr>
              <a:t>only one </a:t>
            </a:r>
            <a:r>
              <a:rPr lang="en-IN" sz="2400" dirty="0">
                <a:latin typeface="+mn-lt"/>
              </a:rPr>
              <a:t>implicit constructor or operator function call (i.e</a:t>
            </a:r>
            <a:r>
              <a:rPr lang="en-IN" sz="2400" dirty="0" smtClean="0">
                <a:latin typeface="+mn-lt"/>
              </a:rPr>
              <a:t>.,a </a:t>
            </a:r>
            <a:r>
              <a:rPr lang="en-IN" sz="2400" dirty="0">
                <a:latin typeface="+mn-lt"/>
              </a:rPr>
              <a:t>single user-defined conversion) to try to match the needs of another overloaded </a:t>
            </a:r>
            <a:r>
              <a:rPr lang="en-IN" sz="2400" dirty="0" smtClean="0">
                <a:latin typeface="+mn-lt"/>
              </a:rPr>
              <a:t>operator.The </a:t>
            </a:r>
            <a:r>
              <a:rPr lang="en-IN" sz="2400" dirty="0">
                <a:latin typeface="+mn-lt"/>
              </a:rPr>
              <a:t>compiler will not satisfy an overloaded operator’s needs by performing a series </a:t>
            </a:r>
            <a:r>
              <a:rPr lang="en-IN" sz="2400" dirty="0" smtClean="0">
                <a:latin typeface="+mn-lt"/>
              </a:rPr>
              <a:t>of implicit</a:t>
            </a:r>
            <a:r>
              <a:rPr lang="en-IN" sz="2400" dirty="0">
                <a:latin typeface="+mn-lt"/>
              </a:rPr>
              <a:t>, user-defined conversions.</a:t>
            </a:r>
          </a:p>
        </p:txBody>
      </p:sp>
    </p:spTree>
    <p:extLst>
      <p:ext uri="{BB962C8B-B14F-4D97-AF65-F5344CB8AC3E}">
        <p14:creationId xmlns:p14="http://schemas.microsoft.com/office/powerpoint/2010/main" val="42139547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rPr>
              <a:t>10.13 </a:t>
            </a:r>
            <a:r>
              <a:rPr lang="en-US" kern="1200" dirty="0">
                <a:latin typeface="Consolas" panose="020B0609020204030204" pitchFamily="49" charset="0"/>
                <a:ea typeface="+mj-ea"/>
              </a:rPr>
              <a:t>e</a:t>
            </a:r>
            <a:r>
              <a:rPr lang="en-US" kern="1200" dirty="0" smtClean="0">
                <a:latin typeface="Consolas" panose="020B0609020204030204" pitchFamily="49" charset="0"/>
                <a:ea typeface="+mj-ea"/>
              </a:rPr>
              <a:t>xplicit</a:t>
            </a:r>
            <a:r>
              <a:rPr lang="en-US" kern="1200" dirty="0" smtClean="0">
                <a:latin typeface="Times New Roman" panose="02020603050405020304" pitchFamily="18" charset="0"/>
                <a:ea typeface="+mj-ea"/>
              </a:rPr>
              <a:t> Constructors and Conversion Operators </a:t>
            </a:r>
            <a:r>
              <a:rPr lang="en-US" sz="2000" b="0" kern="1200" dirty="0" smtClean="0">
                <a:latin typeface="Times New Roman" panose="02020603050405020304" pitchFamily="18" charset="0"/>
                <a:ea typeface="+mj-ea"/>
              </a:rPr>
              <a:t>(1 of 5)</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59353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Recall that we’ve been declaring as </a:t>
            </a:r>
            <a:r>
              <a:rPr lang="en-US" altLang="en-US" sz="1800" kern="1200" dirty="0">
                <a:solidFill>
                  <a:srgbClr val="000000"/>
                </a:solidFill>
                <a:latin typeface="Consolas" panose="020B0609020204030204" pitchFamily="49" charset="0"/>
                <a:ea typeface="+mn-ea"/>
                <a:cs typeface="+mn-cs"/>
              </a:rPr>
              <a:t>explicit</a:t>
            </a:r>
            <a:r>
              <a:rPr lang="en-US" altLang="en-US" sz="1800" kern="1200" dirty="0">
                <a:solidFill>
                  <a:srgbClr val="000000"/>
                </a:solidFill>
                <a:latin typeface="Arial (Body)"/>
                <a:ea typeface="+mn-ea"/>
                <a:cs typeface="+mn-cs"/>
              </a:rPr>
              <a:t> every constructor that can be called with one </a:t>
            </a:r>
            <a:r>
              <a:rPr lang="en-US" altLang="en-US" sz="1800" kern="1200" dirty="0" smtClean="0">
                <a:solidFill>
                  <a:srgbClr val="000000"/>
                </a:solidFill>
                <a:latin typeface="Arial (Body)"/>
                <a:ea typeface="+mn-ea"/>
                <a:cs typeface="+mn-cs"/>
              </a:rPr>
              <a:t>argument.</a:t>
            </a:r>
            <a:endParaRPr lang="en-US" alt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With the exception of copy constructors, any constructor that can be called with a </a:t>
            </a:r>
            <a:r>
              <a:rPr lang="en-US" altLang="en-US" sz="1800" b="1" kern="1200" dirty="0">
                <a:solidFill>
                  <a:srgbClr val="000000"/>
                </a:solidFill>
                <a:latin typeface="Arial (Body)"/>
                <a:ea typeface="+mn-ea"/>
                <a:cs typeface="+mn-cs"/>
              </a:rPr>
              <a:t>single argument </a:t>
            </a:r>
            <a:r>
              <a:rPr lang="en-US" altLang="en-US" sz="1800" kern="1200" dirty="0">
                <a:solidFill>
                  <a:srgbClr val="000000"/>
                </a:solidFill>
                <a:latin typeface="Arial (Body)"/>
                <a:ea typeface="+mn-ea"/>
                <a:cs typeface="+mn-cs"/>
              </a:rPr>
              <a:t>and is not declared </a:t>
            </a:r>
            <a:r>
              <a:rPr lang="en-US" altLang="en-US" sz="1800" kern="1200" dirty="0">
                <a:solidFill>
                  <a:srgbClr val="000000"/>
                </a:solidFill>
                <a:latin typeface="Consolas" panose="020B0609020204030204" pitchFamily="49" charset="0"/>
                <a:ea typeface="+mn-ea"/>
                <a:cs typeface="+mn-cs"/>
              </a:rPr>
              <a:t>explicit</a:t>
            </a:r>
            <a:r>
              <a:rPr lang="en-US" altLang="en-US" sz="1800" kern="1200" dirty="0">
                <a:solidFill>
                  <a:srgbClr val="000000"/>
                </a:solidFill>
                <a:latin typeface="Arial (Body)"/>
                <a:ea typeface="+mn-ea"/>
                <a:cs typeface="+mn-cs"/>
              </a:rPr>
              <a:t> can be used by the compiler to perform an </a:t>
            </a:r>
            <a:r>
              <a:rPr lang="en-US" altLang="en-US" sz="1800" b="1" kern="1200" dirty="0">
                <a:solidFill>
                  <a:srgbClr val="000000"/>
                </a:solidFill>
                <a:latin typeface="Arial (Body)"/>
                <a:ea typeface="+mn-ea"/>
                <a:cs typeface="+mn-cs"/>
              </a:rPr>
              <a:t>implicit </a:t>
            </a:r>
            <a:r>
              <a:rPr lang="en-US" altLang="en-US" sz="1800" b="1" kern="1200" dirty="0" smtClean="0">
                <a:solidFill>
                  <a:srgbClr val="000000"/>
                </a:solidFill>
                <a:latin typeface="Arial (Body)"/>
                <a:ea typeface="+mn-ea"/>
                <a:cs typeface="+mn-cs"/>
              </a:rPr>
              <a:t>conversion</a:t>
            </a:r>
            <a:r>
              <a:rPr lang="en-US" altLang="en-US" sz="1800" kern="1200" dirty="0" smtClean="0">
                <a:solidFill>
                  <a:srgbClr val="000000"/>
                </a:solidFill>
                <a:latin typeface="Arial (Body)"/>
                <a:ea typeface="+mn-ea"/>
                <a:cs typeface="+mn-cs"/>
              </a:rPr>
              <a:t>.</a:t>
            </a:r>
            <a:endParaRPr lang="en-US" altLang="en-US" sz="18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 conversion is automatic and you need not use a cast operator.</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Sometimes implicit conversions are undesirable or error-prone.</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Our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class in </a:t>
            </a:r>
            <a:r>
              <a:rPr lang="en-US" altLang="en-US" sz="1800" kern="1200" dirty="0" smtClean="0">
                <a:solidFill>
                  <a:srgbClr val="000000"/>
                </a:solidFill>
                <a:latin typeface="Arial (Body)"/>
                <a:ea typeface="+mn-ea"/>
                <a:cs typeface="+mn-cs"/>
              </a:rPr>
              <a:t>Figure</a:t>
            </a:r>
            <a:r>
              <a:rPr lang="en-US" altLang="en-US" sz="1800" kern="1200" dirty="0">
                <a:solidFill>
                  <a:srgbClr val="000000"/>
                </a:solidFill>
                <a:latin typeface="Arial (Body)"/>
                <a:ea typeface="+mn-ea"/>
                <a:cs typeface="+mn-cs"/>
              </a:rPr>
              <a:t> 10.10 defines a constructor that takes a single </a:t>
            </a:r>
            <a:r>
              <a:rPr lang="en-US" altLang="en-US" sz="1800" kern="1200" dirty="0">
                <a:solidFill>
                  <a:srgbClr val="000000"/>
                </a:solidFill>
                <a:latin typeface="Consolas" panose="020B0609020204030204" pitchFamily="49" charset="0"/>
                <a:ea typeface="+mn-ea"/>
                <a:cs typeface="+mn-cs"/>
              </a:rPr>
              <a:t>int</a:t>
            </a:r>
            <a:r>
              <a:rPr lang="en-US" altLang="en-US" sz="1800" kern="1200" dirty="0">
                <a:solidFill>
                  <a:srgbClr val="000000"/>
                </a:solidFill>
                <a:latin typeface="Arial (Body)"/>
                <a:ea typeface="+mn-ea"/>
                <a:cs typeface="+mn-cs"/>
              </a:rPr>
              <a:t> argument.</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The intent of this constructor is to create an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object containing the number of elements specified by the </a:t>
            </a:r>
            <a:r>
              <a:rPr lang="en-US" altLang="en-US" sz="1800" kern="1200" dirty="0">
                <a:solidFill>
                  <a:srgbClr val="000000"/>
                </a:solidFill>
                <a:latin typeface="Consolas" panose="020B0609020204030204" pitchFamily="49" charset="0"/>
                <a:ea typeface="+mn-ea"/>
                <a:cs typeface="+mn-cs"/>
              </a:rPr>
              <a:t>int</a:t>
            </a:r>
            <a:r>
              <a:rPr lang="en-US" altLang="en-US" sz="1800" kern="1200" dirty="0">
                <a:solidFill>
                  <a:srgbClr val="000000"/>
                </a:solidFill>
                <a:latin typeface="Arial (Body)"/>
                <a:ea typeface="+mn-ea"/>
                <a:cs typeface="+mn-cs"/>
              </a:rPr>
              <a:t> argument.</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However, if this constructor were not declared </a:t>
            </a:r>
            <a:r>
              <a:rPr lang="en-US" altLang="en-US" sz="1800" kern="1200" dirty="0">
                <a:solidFill>
                  <a:srgbClr val="000000"/>
                </a:solidFill>
                <a:latin typeface="Consolas" panose="020B0609020204030204" pitchFamily="49" charset="0"/>
                <a:ea typeface="+mn-ea"/>
                <a:cs typeface="+mn-cs"/>
              </a:rPr>
              <a:t>explicit</a:t>
            </a:r>
            <a:r>
              <a:rPr lang="en-US" altLang="en-US" sz="1800" kern="1200" dirty="0">
                <a:solidFill>
                  <a:srgbClr val="000000"/>
                </a:solidFill>
                <a:latin typeface="Arial (Body)"/>
                <a:ea typeface="+mn-ea"/>
                <a:cs typeface="+mn-cs"/>
              </a:rPr>
              <a:t> it could be misused by the compiler to perform an </a:t>
            </a:r>
            <a:r>
              <a:rPr lang="en-US" altLang="en-US" sz="1800" b="1" kern="1200" dirty="0">
                <a:solidFill>
                  <a:srgbClr val="000000"/>
                </a:solidFill>
                <a:latin typeface="Arial (Body)"/>
                <a:ea typeface="+mn-ea"/>
                <a:cs typeface="+mn-cs"/>
              </a:rPr>
              <a:t>implicit conversion</a:t>
            </a:r>
            <a:r>
              <a:rPr lang="en-US" altLang="en-US" sz="1800" kern="1200" dirty="0">
                <a:solidFill>
                  <a:srgbClr val="000000"/>
                </a:solidFill>
                <a:latin typeface="Arial (Body)"/>
                <a:ea typeface="+mn-ea"/>
                <a:cs typeface="+mn-cs"/>
              </a:rPr>
              <a:t>.</a:t>
            </a:r>
          </a:p>
        </p:txBody>
      </p:sp>
    </p:spTree>
    <p:extLst>
      <p:ext uri="{BB962C8B-B14F-4D97-AF65-F5344CB8AC3E}">
        <p14:creationId xmlns:p14="http://schemas.microsoft.com/office/powerpoint/2010/main" val="190017206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Common Programming Error 10.5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Unfortunately, the compiler might use implicit conversions in cases that you do not </a:t>
            </a:r>
            <a:r>
              <a:rPr lang="en-IN" sz="2400" dirty="0" smtClean="0">
                <a:latin typeface="+mn-lt"/>
              </a:rPr>
              <a:t>expect, resulting </a:t>
            </a:r>
            <a:r>
              <a:rPr lang="en-IN" sz="2400" dirty="0">
                <a:latin typeface="+mn-lt"/>
              </a:rPr>
              <a:t>in ambiguous expressions that generate compilation errors or result in </a:t>
            </a:r>
            <a:r>
              <a:rPr lang="en-IN" sz="2400" dirty="0" smtClean="0">
                <a:latin typeface="+mn-lt"/>
              </a:rPr>
              <a:t>executiontime</a:t>
            </a:r>
            <a:r>
              <a:rPr lang="en-IN" sz="2400" dirty="0">
                <a:latin typeface="+mn-lt"/>
              </a:rPr>
              <a:t> </a:t>
            </a:r>
            <a:r>
              <a:rPr lang="en-IN" sz="2400" dirty="0" smtClean="0">
                <a:latin typeface="+mn-lt"/>
              </a:rPr>
              <a:t>logic </a:t>
            </a:r>
            <a:r>
              <a:rPr lang="en-IN" sz="2400" dirty="0">
                <a:latin typeface="+mn-lt"/>
              </a:rPr>
              <a:t>errors.</a:t>
            </a:r>
          </a:p>
        </p:txBody>
      </p:sp>
    </p:spTree>
    <p:extLst>
      <p:ext uri="{BB962C8B-B14F-4D97-AF65-F5344CB8AC3E}">
        <p14:creationId xmlns:p14="http://schemas.microsoft.com/office/powerpoint/2010/main" val="251430874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r>
              <a:rPr lang="en-US" dirty="0">
                <a:solidFill>
                  <a:schemeClr val="tx2"/>
                </a:solidFill>
                <a:latin typeface="Times New Roman" panose="02020603050405020304" pitchFamily="18" charset="0"/>
                <a:cs typeface="Times New Roman" panose="02020603050405020304" pitchFamily="18" charset="0"/>
              </a:rPr>
              <a:t>10.13 </a:t>
            </a:r>
            <a:r>
              <a:rPr lang="en-US" dirty="0" smtClean="0">
                <a:solidFill>
                  <a:schemeClr val="tx2"/>
                </a:solidFill>
                <a:latin typeface="Consolas" panose="020B0609020204030204" pitchFamily="49" charset="0"/>
                <a:cs typeface="Times New Roman" panose="02020603050405020304" pitchFamily="18" charset="0"/>
              </a:rPr>
              <a:t>explicit</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Constructors and Conversion </a:t>
            </a:r>
            <a:r>
              <a:rPr lang="en-US" dirty="0" smtClean="0">
                <a:solidFill>
                  <a:schemeClr val="tx2"/>
                </a:solidFill>
                <a:latin typeface="Times New Roman" panose="02020603050405020304" pitchFamily="18" charset="0"/>
                <a:cs typeface="Times New Roman" panose="02020603050405020304" pitchFamily="18" charset="0"/>
              </a:rPr>
              <a:t>Operators </a:t>
            </a:r>
            <a:r>
              <a:rPr lang="en-US" sz="2000" b="0" dirty="0" smtClean="0">
                <a:solidFill>
                  <a:schemeClr val="tx2"/>
                </a:solidFill>
                <a:latin typeface="Times New Roman" panose="02020603050405020304" pitchFamily="18" charset="0"/>
                <a:cs typeface="Times New Roman" panose="02020603050405020304" pitchFamily="18" charset="0"/>
              </a:rPr>
              <a:t>(2 of 5)</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The program </a:t>
            </a:r>
            <a:r>
              <a:rPr lang="en-US" altLang="en-US" sz="1800" kern="1200" dirty="0" smtClean="0">
                <a:solidFill>
                  <a:srgbClr val="000000"/>
                </a:solidFill>
                <a:latin typeface="Arial (Body)"/>
                <a:ea typeface="+mn-ea"/>
                <a:cs typeface="+mn-cs"/>
              </a:rPr>
              <a:t>(Figure</a:t>
            </a:r>
            <a:r>
              <a:rPr lang="en-US" altLang="en-US" sz="1800" kern="1200" dirty="0">
                <a:solidFill>
                  <a:srgbClr val="000000"/>
                </a:solidFill>
                <a:latin typeface="Arial (Body)"/>
                <a:ea typeface="+mn-ea"/>
                <a:cs typeface="+mn-cs"/>
              </a:rPr>
              <a:t> 10.12) uses the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class of Figs. 10.10–10.11 to demonstrate an improper implicit conversion.</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Line 12 calls function </a:t>
            </a:r>
            <a:r>
              <a:rPr lang="en-US" altLang="en-US" sz="1800" kern="1200" dirty="0">
                <a:solidFill>
                  <a:srgbClr val="000000"/>
                </a:solidFill>
                <a:latin typeface="Consolas" panose="020B0609020204030204" pitchFamily="49" charset="0"/>
                <a:ea typeface="+mn-ea"/>
                <a:cs typeface="+mn-cs"/>
              </a:rPr>
              <a:t>outputArray</a:t>
            </a:r>
            <a:r>
              <a:rPr lang="en-US" altLang="en-US" sz="1800" kern="1200" dirty="0">
                <a:solidFill>
                  <a:srgbClr val="000000"/>
                </a:solidFill>
                <a:latin typeface="Arial (Body)"/>
                <a:ea typeface="+mn-ea"/>
                <a:cs typeface="+mn-cs"/>
              </a:rPr>
              <a:t> with the </a:t>
            </a:r>
            <a:r>
              <a:rPr lang="en-US" altLang="en-US" sz="1800" kern="1200" dirty="0">
                <a:solidFill>
                  <a:srgbClr val="000000"/>
                </a:solidFill>
                <a:latin typeface="Consolas" panose="020B0609020204030204" pitchFamily="49" charset="0"/>
                <a:ea typeface="+mn-ea"/>
                <a:cs typeface="+mn-cs"/>
              </a:rPr>
              <a:t>int</a:t>
            </a:r>
            <a:r>
              <a:rPr lang="en-US" altLang="en-US" sz="1800" kern="1200" dirty="0">
                <a:solidFill>
                  <a:srgbClr val="000000"/>
                </a:solidFill>
                <a:latin typeface="Arial (Body)"/>
                <a:ea typeface="+mn-ea"/>
                <a:cs typeface="+mn-cs"/>
              </a:rPr>
              <a:t> value 3 as an argument.</a:t>
            </a:r>
          </a:p>
          <a:p>
            <a:pPr marL="255651" lvl="0" indent="-255651" fontAlgn="base">
              <a:spcAft>
                <a:spcPct val="0"/>
              </a:spcAft>
              <a:buFont typeface="Arial" panose="020B0604020202020204" pitchFamily="34" charset="0"/>
              <a:buChar char="•"/>
              <a:tabLst/>
            </a:pPr>
            <a:r>
              <a:rPr lang="en-US" altLang="en-US" sz="1800" kern="1200" dirty="0">
                <a:solidFill>
                  <a:srgbClr val="000000"/>
                </a:solidFill>
                <a:latin typeface="Arial (Body)"/>
                <a:ea typeface="+mn-ea"/>
                <a:cs typeface="+mn-cs"/>
              </a:rPr>
              <a:t>This program does not contain a function called </a:t>
            </a:r>
            <a:r>
              <a:rPr lang="en-US" altLang="en-US" sz="1800" kern="1200" dirty="0">
                <a:solidFill>
                  <a:srgbClr val="000000"/>
                </a:solidFill>
                <a:latin typeface="Consolas" panose="020B0609020204030204" pitchFamily="49" charset="0"/>
                <a:ea typeface="+mn-ea"/>
                <a:cs typeface="+mn-cs"/>
              </a:rPr>
              <a:t>outputArray</a:t>
            </a:r>
            <a:r>
              <a:rPr lang="en-US" altLang="en-US" sz="1800" kern="1200" dirty="0">
                <a:solidFill>
                  <a:srgbClr val="000000"/>
                </a:solidFill>
                <a:latin typeface="Arial (Body)"/>
                <a:ea typeface="+mn-ea"/>
                <a:cs typeface="+mn-cs"/>
              </a:rPr>
              <a:t> that takes an </a:t>
            </a:r>
            <a:r>
              <a:rPr lang="en-US" altLang="en-US" sz="1800" kern="1200" dirty="0">
                <a:solidFill>
                  <a:srgbClr val="000000"/>
                </a:solidFill>
                <a:latin typeface="Consolas" panose="020B0609020204030204" pitchFamily="49" charset="0"/>
                <a:ea typeface="+mn-ea"/>
                <a:cs typeface="+mn-cs"/>
              </a:rPr>
              <a:t>int</a:t>
            </a:r>
            <a:r>
              <a:rPr lang="en-US" altLang="en-US" sz="1800" kern="1200" dirty="0">
                <a:solidFill>
                  <a:srgbClr val="000000"/>
                </a:solidFill>
                <a:latin typeface="Arial (Body)"/>
                <a:ea typeface="+mn-ea"/>
                <a:cs typeface="+mn-cs"/>
              </a:rPr>
              <a:t> argument.</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The compiler determines whether class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provides a conversion constructor that can convert an </a:t>
            </a:r>
            <a:r>
              <a:rPr lang="en-US" altLang="en-US" sz="1800" kern="1200" dirty="0">
                <a:solidFill>
                  <a:srgbClr val="000000"/>
                </a:solidFill>
                <a:latin typeface="Consolas" panose="020B0609020204030204" pitchFamily="49" charset="0"/>
                <a:ea typeface="+mn-ea"/>
                <a:cs typeface="+mn-cs"/>
              </a:rPr>
              <a:t>int</a:t>
            </a:r>
            <a:r>
              <a:rPr lang="en-US" altLang="en-US" sz="1800" kern="1200" dirty="0">
                <a:solidFill>
                  <a:srgbClr val="000000"/>
                </a:solidFill>
                <a:latin typeface="Arial (Body)"/>
                <a:ea typeface="+mn-ea"/>
                <a:cs typeface="+mn-cs"/>
              </a:rPr>
              <a:t> into an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The compiler assumes the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constructor that receives a single </a:t>
            </a:r>
            <a:r>
              <a:rPr lang="en-US" altLang="en-US" sz="1800" kern="1200" dirty="0">
                <a:solidFill>
                  <a:srgbClr val="000000"/>
                </a:solidFill>
                <a:latin typeface="Consolas" panose="020B0609020204030204" pitchFamily="49" charset="0"/>
                <a:ea typeface="+mn-ea"/>
                <a:cs typeface="+mn-cs"/>
              </a:rPr>
              <a:t>int</a:t>
            </a:r>
            <a:r>
              <a:rPr lang="en-US" altLang="en-US" sz="1800" kern="1200" dirty="0">
                <a:solidFill>
                  <a:srgbClr val="000000"/>
                </a:solidFill>
                <a:latin typeface="Arial (Body)"/>
                <a:ea typeface="+mn-ea"/>
                <a:cs typeface="+mn-cs"/>
              </a:rPr>
              <a:t> is a conversion constructor and uses it to convert the argument 3 into a temporary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object that contains three elements.</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ea typeface="+mn-ea"/>
                <a:cs typeface="+mn-cs"/>
              </a:rPr>
              <a:t>Then, the compiler passes the temporary </a:t>
            </a:r>
            <a:r>
              <a:rPr lang="en-US" altLang="en-US" sz="1800" kern="1200" dirty="0">
                <a:solidFill>
                  <a:srgbClr val="000000"/>
                </a:solidFill>
                <a:latin typeface="Consolas" panose="020B0609020204030204" pitchFamily="49" charset="0"/>
                <a:ea typeface="+mn-ea"/>
                <a:cs typeface="+mn-cs"/>
              </a:rPr>
              <a:t>Array</a:t>
            </a:r>
            <a:r>
              <a:rPr lang="en-US" altLang="en-US" sz="1800" kern="1200" dirty="0">
                <a:solidFill>
                  <a:srgbClr val="000000"/>
                </a:solidFill>
                <a:latin typeface="Arial (Body)"/>
                <a:ea typeface="+mn-ea"/>
                <a:cs typeface="+mn-cs"/>
              </a:rPr>
              <a:t> object to function </a:t>
            </a:r>
            <a:r>
              <a:rPr lang="en-US" altLang="en-US" sz="1800" kern="1200" dirty="0">
                <a:solidFill>
                  <a:srgbClr val="000000"/>
                </a:solidFill>
                <a:latin typeface="Consolas" panose="020B0609020204030204" pitchFamily="49" charset="0"/>
                <a:ea typeface="+mn-ea"/>
                <a:cs typeface="+mn-cs"/>
              </a:rPr>
              <a:t>outputArray</a:t>
            </a:r>
            <a:r>
              <a:rPr lang="en-US" altLang="en-US" sz="1800" kern="1200" dirty="0">
                <a:solidFill>
                  <a:srgbClr val="000000"/>
                </a:solidFill>
                <a:latin typeface="Arial (Body)"/>
                <a:ea typeface="+mn-ea"/>
                <a:cs typeface="+mn-cs"/>
              </a:rPr>
              <a:t> to output the Array’s contents.</a:t>
            </a:r>
          </a:p>
        </p:txBody>
      </p:sp>
    </p:spTree>
    <p:extLst>
      <p:ext uri="{BB962C8B-B14F-4D97-AF65-F5344CB8AC3E}">
        <p14:creationId xmlns:p14="http://schemas.microsoft.com/office/powerpoint/2010/main" val="2648217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458200" cy="1231076"/>
          </a:xfrm>
        </p:spPr>
        <p:txBody>
          <a:bodyPr wrap="square" tIns="91425" anchor="b">
            <a:spAutoFit/>
          </a:bodyPr>
          <a:lstStyle/>
          <a:p>
            <a:r>
              <a:rPr lang="en-IN" dirty="0"/>
              <a:t>Figure 10.12 Single-Argument Constructors and Implicit Conversions </a:t>
            </a:r>
            <a:r>
              <a:rPr lang="en-IN" sz="2000" b="0" dirty="0" smtClean="0"/>
              <a:t>(1 of 2)</a:t>
            </a:r>
            <a:endParaRPr lang="en-US" sz="2000" b="0" dirty="0">
              <a:latin typeface="Times New Roman" panose="02020603050405020304" pitchFamily="18" charset="0"/>
            </a:endParaRPr>
          </a:p>
        </p:txBody>
      </p:sp>
      <p:pic>
        <p:nvPicPr>
          <p:cNvPr id="3" name="Picture 2" descr="Computer code has 19 lines. The lines read as follows. Line 1. forward slash forward slash F i g period 10 period 12 colon f i g 10 underscore 12 period c p p. Line 2. forward slash forward slash Single hyphen argument constructors and implicit conversions period. Line 3. hash include left angle bracket i o stream right angle bracket. Line 4. hash include double quote Array period h double quote. Line 5. using namespace s t d semicolon. Line 6. blank. Line 7. void output Array left parenthesis c o n s t Array ampersand right parenthesis semicolon forward slash forward slash prototype. Line 8. blank. Line 9. i n t main left parenthesis right parenthesis left brace. Line 10, indented once. Array integers 1 left brace 7 right brace semicolon forward slash forward slash 7 hyphen element Array. Line 11, indented once. output Array left parenthesis integers 1 right parenthesis semicolon forward slash forward slash output Array integers 1. Line 12, indented once. output Array left parenthesis 3 right parenthesis semicolon forward slash forward slash convert 3 to an Array and output Array’s contents. This line is highlighted. Line 13. right brace. Line 14. blank. Line 15. forward slash forward slash print Array contents. Line 16. void output Array left parenthesis c o n s t Array ampersand array To Output right parenthesis left brace. Line 17, indented once. c out left angle bracket left angle bracket double quote The Array received has double quote left angle bracket left angle bracket array To Output period get Size left parenthesis right parenthesis. Line 18, indented twice. left angle bracket left angle bracket double quote elements period The contents are colon back slash n double quote left angle bracket left angle bracket array To Output left angle bracket left angle bracket end l semicolon. Line 19.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155" y="1959266"/>
            <a:ext cx="7304083" cy="3339499"/>
          </a:xfrm>
          <a:prstGeom prst="rect">
            <a:avLst/>
          </a:prstGeom>
        </p:spPr>
      </p:pic>
    </p:spTree>
    <p:extLst>
      <p:ext uri="{BB962C8B-B14F-4D97-AF65-F5344CB8AC3E}">
        <p14:creationId xmlns:p14="http://schemas.microsoft.com/office/powerpoint/2010/main" val="110965982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458200" cy="1231076"/>
          </a:xfrm>
        </p:spPr>
        <p:txBody>
          <a:bodyPr wrap="square" tIns="91425" anchor="b">
            <a:spAutoFit/>
          </a:bodyPr>
          <a:lstStyle/>
          <a:p>
            <a:r>
              <a:rPr lang="en-IN" dirty="0"/>
              <a:t>Figure 10.12 Single-Argument Constructors and Implicit Conversions </a:t>
            </a:r>
            <a:r>
              <a:rPr lang="en-IN" sz="2000" b="0" dirty="0" smtClean="0"/>
              <a:t>(2 </a:t>
            </a:r>
            <a:r>
              <a:rPr lang="en-IN" sz="2000" b="0" dirty="0"/>
              <a:t>of 2)</a:t>
            </a:r>
            <a:endParaRPr lang="en-US" dirty="0">
              <a:latin typeface="Times New Roman" panose="02020603050405020304" pitchFamily="18" charset="0"/>
            </a:endParaRPr>
          </a:p>
        </p:txBody>
      </p:sp>
      <p:pic>
        <p:nvPicPr>
          <p:cNvPr id="3" name="Picture 2" descr="Computer code has 4 lines. The lines read as follows. Line 1. The Array received has 7 elements period. Line 2. The contents are colon 0 0 0 0 0 0 0. Line 3. The Array received has 3 elements period. Line 4. The contents are colon 0 0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623445"/>
            <a:ext cx="8114836" cy="1496807"/>
          </a:xfrm>
          <a:prstGeom prst="rect">
            <a:avLst/>
          </a:prstGeom>
        </p:spPr>
      </p:pic>
    </p:spTree>
    <p:extLst>
      <p:ext uri="{BB962C8B-B14F-4D97-AF65-F5344CB8AC3E}">
        <p14:creationId xmlns:p14="http://schemas.microsoft.com/office/powerpoint/2010/main" val="21752176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solidFill>
                  <a:schemeClr val="tx2"/>
                </a:solidFill>
                <a:latin typeface="Times New Roman" panose="02020603050405020304" pitchFamily="18" charset="0"/>
                <a:cs typeface="Times New Roman" panose="02020603050405020304" pitchFamily="18" charset="0"/>
              </a:rPr>
              <a:t>10.13 </a:t>
            </a:r>
            <a:r>
              <a:rPr lang="en-US" dirty="0" smtClean="0">
                <a:solidFill>
                  <a:schemeClr val="tx2"/>
                </a:solidFill>
                <a:latin typeface="Consolas" panose="020B0609020204030204" pitchFamily="49" charset="0"/>
                <a:cs typeface="Times New Roman" panose="02020603050405020304" pitchFamily="18" charset="0"/>
              </a:rPr>
              <a:t>explicit</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Constructors and Conversion </a:t>
            </a:r>
            <a:r>
              <a:rPr lang="en-US" dirty="0" smtClean="0">
                <a:solidFill>
                  <a:schemeClr val="tx2"/>
                </a:solidFill>
                <a:latin typeface="Times New Roman" panose="02020603050405020304" pitchFamily="18" charset="0"/>
                <a:cs typeface="Times New Roman" panose="02020603050405020304" pitchFamily="18" charset="0"/>
              </a:rPr>
              <a:t>Operators </a:t>
            </a:r>
            <a:r>
              <a:rPr lang="en-US" sz="2000" b="0" dirty="0" smtClean="0">
                <a:solidFill>
                  <a:schemeClr val="tx2"/>
                </a:solidFill>
                <a:latin typeface="Times New Roman" panose="02020603050405020304" pitchFamily="18" charset="0"/>
                <a:cs typeface="Times New Roman" panose="02020603050405020304" pitchFamily="18" charset="0"/>
              </a:rPr>
              <a:t>(3 of 5)</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000" b="1" kern="1200" dirty="0">
                <a:solidFill>
                  <a:srgbClr val="000000"/>
                </a:solidFill>
                <a:latin typeface="Arial (Body)"/>
                <a:ea typeface="+mn-ea"/>
                <a:cs typeface="+mn-cs"/>
              </a:rPr>
              <a:t>Preventing Implicit Conversions with Single-Argument Constructors</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 reason we’ve been declaring every single-argument constructor preceded by the keyword </a:t>
            </a:r>
            <a:r>
              <a:rPr lang="en-US" sz="2000" b="1" kern="1200" dirty="0">
                <a:solidFill>
                  <a:srgbClr val="000000"/>
                </a:solidFill>
                <a:latin typeface="Consolas" panose="020B0609020204030204" pitchFamily="49" charset="0"/>
                <a:ea typeface="+mn-ea"/>
                <a:cs typeface="+mn-cs"/>
              </a:rPr>
              <a:t>explicit</a:t>
            </a:r>
            <a:r>
              <a:rPr lang="en-US" sz="2000" kern="1200" dirty="0">
                <a:solidFill>
                  <a:srgbClr val="000000"/>
                </a:solidFill>
                <a:latin typeface="Arial (Body)"/>
                <a:ea typeface="+mn-ea"/>
                <a:cs typeface="+mn-cs"/>
              </a:rPr>
              <a:t> is to </a:t>
            </a:r>
            <a:r>
              <a:rPr lang="en-US" sz="2000" b="1" kern="1200" dirty="0">
                <a:solidFill>
                  <a:srgbClr val="000000"/>
                </a:solidFill>
                <a:latin typeface="Arial (Body)"/>
                <a:ea typeface="+mn-ea"/>
                <a:cs typeface="+mn-cs"/>
              </a:rPr>
              <a:t>suppress implicit conversions via conversion constructors when such conversions should not be allowed.</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A constructor that is declared </a:t>
            </a:r>
            <a:r>
              <a:rPr lang="en-US" sz="2000" kern="1200" dirty="0">
                <a:solidFill>
                  <a:srgbClr val="000000"/>
                </a:solidFill>
                <a:latin typeface="Consolas" panose="020B0609020204030204" pitchFamily="49" charset="0"/>
                <a:ea typeface="+mn-ea"/>
                <a:cs typeface="+mn-cs"/>
              </a:rPr>
              <a:t>explicit</a:t>
            </a:r>
            <a:r>
              <a:rPr lang="en-US" sz="2000" kern="1200" dirty="0">
                <a:solidFill>
                  <a:srgbClr val="000000"/>
                </a:solidFill>
                <a:latin typeface="Arial (Body)"/>
                <a:ea typeface="+mn-ea"/>
                <a:cs typeface="+mn-cs"/>
              </a:rPr>
              <a:t> cannot be used in an implicit conversion.</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In the example if Figure 10.13, we use the original version of </a:t>
            </a:r>
            <a:r>
              <a:rPr lang="en-US" sz="2000" kern="1200" dirty="0">
                <a:solidFill>
                  <a:srgbClr val="000000"/>
                </a:solidFill>
                <a:latin typeface="Consolas" panose="020B0609020204030204" pitchFamily="49" charset="0"/>
                <a:ea typeface="+mn-ea"/>
                <a:cs typeface="+mn-cs"/>
              </a:rPr>
              <a:t>Array.h</a:t>
            </a:r>
            <a:r>
              <a:rPr lang="en-US" sz="2000" kern="1200" dirty="0">
                <a:solidFill>
                  <a:srgbClr val="000000"/>
                </a:solidFill>
                <a:latin typeface="Arial (Body)"/>
                <a:ea typeface="+mn-ea"/>
                <a:cs typeface="+mn-cs"/>
              </a:rPr>
              <a:t> from </a:t>
            </a:r>
            <a:r>
              <a:rPr lang="en-US" sz="2000" kern="1200" dirty="0" smtClean="0">
                <a:solidFill>
                  <a:srgbClr val="000000"/>
                </a:solidFill>
                <a:latin typeface="Arial (Body)"/>
                <a:ea typeface="+mn-ea"/>
                <a:cs typeface="+mn-cs"/>
              </a:rPr>
              <a:t>Figure </a:t>
            </a:r>
            <a:r>
              <a:rPr lang="en-US" sz="2000" kern="1200" dirty="0">
                <a:solidFill>
                  <a:srgbClr val="000000"/>
                </a:solidFill>
                <a:latin typeface="Arial (Body)"/>
                <a:ea typeface="+mn-ea"/>
                <a:cs typeface="+mn-cs"/>
              </a:rPr>
              <a:t>10.10, which included the keyword </a:t>
            </a:r>
            <a:r>
              <a:rPr lang="en-US" sz="2000" kern="1200" dirty="0">
                <a:solidFill>
                  <a:srgbClr val="000000"/>
                </a:solidFill>
                <a:latin typeface="Consolas" panose="020B0609020204030204" pitchFamily="49" charset="0"/>
                <a:ea typeface="+mn-ea"/>
                <a:cs typeface="+mn-cs"/>
              </a:rPr>
              <a:t>explicit</a:t>
            </a:r>
            <a:r>
              <a:rPr lang="en-US" sz="2000" kern="1200" dirty="0">
                <a:solidFill>
                  <a:srgbClr val="000000"/>
                </a:solidFill>
                <a:latin typeface="Arial (Body)"/>
                <a:ea typeface="+mn-ea"/>
                <a:cs typeface="+mn-cs"/>
              </a:rPr>
              <a:t> in the declaration of the </a:t>
            </a:r>
            <a:r>
              <a:rPr lang="en-US" sz="2000" b="1" kern="1200" dirty="0">
                <a:solidFill>
                  <a:srgbClr val="000000"/>
                </a:solidFill>
                <a:latin typeface="Arial (Body)"/>
                <a:ea typeface="+mn-ea"/>
                <a:cs typeface="+mn-cs"/>
              </a:rPr>
              <a:t>single-argument constructor</a:t>
            </a:r>
            <a:r>
              <a:rPr lang="en-US" sz="2000" kern="1200" dirty="0">
                <a:solidFill>
                  <a:srgbClr val="000000"/>
                </a:solidFill>
                <a:latin typeface="Arial (Body)"/>
                <a:ea typeface="+mn-ea"/>
                <a:cs typeface="+mn-cs"/>
              </a:rPr>
              <a:t> in line 13.</a:t>
            </a:r>
          </a:p>
        </p:txBody>
      </p:sp>
    </p:spTree>
    <p:extLst>
      <p:ext uri="{BB962C8B-B14F-4D97-AF65-F5344CB8AC3E}">
        <p14:creationId xmlns:p14="http://schemas.microsoft.com/office/powerpoint/2010/main" val="215930672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rPr>
              <a:t>10.13 </a:t>
            </a:r>
            <a:r>
              <a:rPr lang="en-US" kern="1200" dirty="0">
                <a:latin typeface="Consolas" panose="020B0609020204030204" pitchFamily="49" charset="0"/>
                <a:ea typeface="+mj-ea"/>
              </a:rPr>
              <a:t>e</a:t>
            </a:r>
            <a:r>
              <a:rPr lang="en-US" kern="1200" dirty="0" smtClean="0">
                <a:latin typeface="Consolas" panose="020B0609020204030204" pitchFamily="49" charset="0"/>
                <a:ea typeface="+mj-ea"/>
              </a:rPr>
              <a:t>xplicit</a:t>
            </a:r>
            <a:r>
              <a:rPr lang="en-US" kern="1200" dirty="0" smtClean="0">
                <a:latin typeface="Times New Roman" panose="02020603050405020304" pitchFamily="18" charset="0"/>
                <a:ea typeface="+mj-ea"/>
              </a:rPr>
              <a:t> Constructors and Conversion Operators </a:t>
            </a:r>
            <a:r>
              <a:rPr lang="en-US" sz="2000" b="0" kern="1200" dirty="0" smtClean="0">
                <a:latin typeface="Times New Roman" panose="02020603050405020304" pitchFamily="18" charset="0"/>
                <a:ea typeface="+mj-ea"/>
              </a:rPr>
              <a:t>(4 of 5)</a:t>
            </a:r>
            <a:endParaRPr lang="en-US" sz="2000" b="0" kern="1200" dirty="0">
              <a:latin typeface="Times New Roman" panose="02020603050405020304" pitchFamily="18" charset="0"/>
              <a:ea typeface="+mj-ea"/>
            </a:endParaRPr>
          </a:p>
        </p:txBody>
      </p:sp>
      <p:sp>
        <p:nvSpPr>
          <p:cNvPr id="4" name="Text Placeholder 3"/>
          <p:cNvSpPr>
            <a:spLocks noGrp="1"/>
          </p:cNvSpPr>
          <p:nvPr>
            <p:ph type="body" idx="1"/>
          </p:nvPr>
        </p:nvSpPr>
        <p:spPr/>
        <p:txBody>
          <a:bodyPr/>
          <a:lstStyle/>
          <a:p>
            <a:pPr marL="255651" lvl="0" indent="-255651" fontAlgn="base">
              <a:spcAft>
                <a:spcPct val="0"/>
              </a:spcAft>
              <a:tabLst/>
            </a:pPr>
            <a:r>
              <a:rPr lang="en-US" altLang="en-US" sz="2400" kern="1200" dirty="0">
                <a:solidFill>
                  <a:srgbClr val="000000"/>
                </a:solidFill>
                <a:latin typeface="Arial (Body)"/>
              </a:rPr>
              <a:t>Figure 10.13 presents a slightly modified version of the program in Figure 10.12.</a:t>
            </a:r>
          </a:p>
          <a:p>
            <a:pPr marL="255651" lvl="0" indent="-255651" fontAlgn="base">
              <a:spcAft>
                <a:spcPct val="0"/>
              </a:spcAft>
              <a:tabLst/>
            </a:pPr>
            <a:r>
              <a:rPr lang="en-US" altLang="en-US" sz="2400" kern="1200" dirty="0">
                <a:solidFill>
                  <a:srgbClr val="000000"/>
                </a:solidFill>
                <a:latin typeface="Arial (Body)"/>
              </a:rPr>
              <a:t>When this program is compiled, the compiler produces an error message</a:t>
            </a:r>
          </a:p>
          <a:p>
            <a:pPr marL="255651" lvl="0" indent="-255651" fontAlgn="base">
              <a:spcAft>
                <a:spcPct val="0"/>
              </a:spcAft>
              <a:tabLst/>
            </a:pPr>
            <a:r>
              <a:rPr lang="en-US" altLang="en-US" sz="2400" kern="1200" dirty="0">
                <a:solidFill>
                  <a:srgbClr val="000000"/>
                </a:solidFill>
                <a:latin typeface="Arial (Body)"/>
              </a:rPr>
              <a:t>Line 14 demonstrates how the explicit constructor can be used to create a temporary </a:t>
            </a:r>
            <a:r>
              <a:rPr lang="en-US" altLang="en-US" sz="2400" kern="1200" dirty="0">
                <a:solidFill>
                  <a:srgbClr val="000000"/>
                </a:solidFill>
                <a:latin typeface="Consolas" panose="020B0609020204030204" pitchFamily="49" charset="0"/>
              </a:rPr>
              <a:t>Array</a:t>
            </a:r>
            <a:r>
              <a:rPr lang="en-US" altLang="en-US" sz="2400" kern="1200" dirty="0">
                <a:solidFill>
                  <a:srgbClr val="000000"/>
                </a:solidFill>
                <a:latin typeface="Arial (Body)"/>
              </a:rPr>
              <a:t> of 3 elements and pass it to function </a:t>
            </a:r>
            <a:r>
              <a:rPr lang="en-US" altLang="en-US" sz="2400" kern="1200" dirty="0">
                <a:solidFill>
                  <a:srgbClr val="000000"/>
                </a:solidFill>
                <a:latin typeface="Consolas" panose="020B0609020204030204" pitchFamily="49" charset="0"/>
              </a:rPr>
              <a:t>outputArray</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259198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 Standard Library </a:t>
            </a:r>
            <a:r>
              <a:rPr lang="en-US" dirty="0">
                <a:latin typeface="Consolas" panose="020B0609020204030204" pitchFamily="49" charset="0"/>
              </a:rPr>
              <a:t>String</a:t>
            </a:r>
            <a:r>
              <a:rPr lang="en-US" dirty="0"/>
              <a:t> Class Test </a:t>
            </a:r>
            <a:r>
              <a:rPr lang="en-US" dirty="0" smtClean="0"/>
              <a:t>Program </a:t>
            </a:r>
            <a:r>
              <a:rPr lang="en-US" sz="2000" b="0" dirty="0" smtClean="0"/>
              <a:t>(5 </a:t>
            </a:r>
            <a:r>
              <a:rPr lang="en-US" sz="2000" b="0" dirty="0"/>
              <a:t>of 6)</a:t>
            </a:r>
            <a:endParaRPr lang="en-US" sz="2000" dirty="0"/>
          </a:p>
        </p:txBody>
      </p:sp>
      <p:pic>
        <p:nvPicPr>
          <p:cNvPr id="4" name="Picture 3" descr="The output continues. Line 9. Testing s 3 period empty left parenthesis right parenthesis colon. Line 10. s 3 is empty semicolon assigning s 1 to s 3 semicolon. Line 11. s 3 is double quote happy double quote. Line 12. s1 plus equals s2 yields s1 equals happy birthday. Line 13. s 1 plus equals double quote to you double quote yields. Line 14. s 1 equals happy birthday to you. Line 15. s 1 plus equals double quote comma have a great day exclamation point double quote yields. Line 16. s 1 equals happy birthday to you comma have a great day exclamation point. Line 17. The substring of s 1 starting at location 0 for. Line 18. 14 characters comma s 1 period sub s t r left parenthesis 0 comma 14 right parenthesis comma is colon. Line 19. happy birthday."/>
          <p:cNvPicPr>
            <a:picLocks noChangeAspect="1"/>
          </p:cNvPicPr>
          <p:nvPr/>
        </p:nvPicPr>
        <p:blipFill>
          <a:blip r:embed="rId2"/>
          <a:stretch>
            <a:fillRect/>
          </a:stretch>
        </p:blipFill>
        <p:spPr>
          <a:xfrm>
            <a:off x="457200" y="1600200"/>
            <a:ext cx="8199076" cy="3439000"/>
          </a:xfrm>
          <a:prstGeom prst="rect">
            <a:avLst/>
          </a:prstGeom>
        </p:spPr>
      </p:pic>
    </p:spTree>
    <p:extLst>
      <p:ext uri="{BB962C8B-B14F-4D97-AF65-F5344CB8AC3E}">
        <p14:creationId xmlns:p14="http://schemas.microsoft.com/office/powerpoint/2010/main" val="424967010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Error-Prevention Tip 10.4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Always use the </a:t>
            </a:r>
            <a:r>
              <a:rPr lang="en-IN" sz="2400" dirty="0">
                <a:latin typeface="Consolas" panose="020B0609020204030204" pitchFamily="49" charset="0"/>
              </a:rPr>
              <a:t>explicit</a:t>
            </a:r>
            <a:r>
              <a:rPr lang="en-IN" sz="2400" dirty="0">
                <a:latin typeface="+mn-lt"/>
              </a:rPr>
              <a:t> keyword on single-argument constructors unless they’re </a:t>
            </a:r>
            <a:r>
              <a:rPr lang="en-IN" sz="2400" dirty="0" smtClean="0">
                <a:latin typeface="+mn-lt"/>
              </a:rPr>
              <a:t>intended to </a:t>
            </a:r>
            <a:r>
              <a:rPr lang="en-IN" sz="2400" dirty="0">
                <a:latin typeface="+mn-lt"/>
              </a:rPr>
              <a:t>be used as conversion constructors.</a:t>
            </a:r>
          </a:p>
        </p:txBody>
      </p:sp>
    </p:spTree>
    <p:extLst>
      <p:ext uri="{BB962C8B-B14F-4D97-AF65-F5344CB8AC3E}">
        <p14:creationId xmlns:p14="http://schemas.microsoft.com/office/powerpoint/2010/main" val="1816561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a:t>Figure 10.13 Demonstrating an </a:t>
            </a:r>
            <a:r>
              <a:rPr lang="en-IN" dirty="0">
                <a:latin typeface="Consolas" panose="020B0609020204030204" pitchFamily="49" charset="0"/>
              </a:rPr>
              <a:t>e</a:t>
            </a:r>
            <a:r>
              <a:rPr lang="en-IN" dirty="0" smtClean="0">
                <a:latin typeface="Consolas" panose="020B0609020204030204" pitchFamily="49" charset="0"/>
              </a:rPr>
              <a:t>xplicit</a:t>
            </a:r>
            <a:r>
              <a:rPr lang="en-IN" dirty="0" smtClean="0"/>
              <a:t> </a:t>
            </a:r>
            <a:r>
              <a:rPr lang="en-IN" dirty="0"/>
              <a:t>Constructor</a:t>
            </a:r>
            <a:endParaRPr lang="en-US" dirty="0">
              <a:latin typeface="Times New Roman" panose="02020603050405020304" pitchFamily="18" charset="0"/>
            </a:endParaRPr>
          </a:p>
        </p:txBody>
      </p:sp>
      <p:pic>
        <p:nvPicPr>
          <p:cNvPr id="3" name="Picture 2" descr="Computer code has 20 lines. The lines read as follows. Line 1. forward slash forward slash F i g period 10 period 13 colon f i g 10 underscore 13 period c p p. Line 2. forward slash forward slash Demonstrating an explicit constructor period. Line 3. hash include left angle bracket i o stream right angle bracket. Line 4. hash include double quote Array period h double quote. Line 5. using namespace s t d semicolon. Line 6. blank. Line 7. void output Array left parenthesis c o n s t Array ampersand right parenthesis semicolon forward slash forward slash prototype. Line 8. blank. Line 9. i n t main left parenthesis right parenthesis left brace. Line 10, indented once. Array integers 1 left brace 7 right brace semicolon forward slash forward slash 7 hyphen element Array. Line 11, indented once. output Array left parenthesis integers 1 right parenthesis semicolon forward slash forward slash output Array integers 1. Line 12, indented once. output Array left parenthesis 3 right parenthesis semicolon forward slash forward slash convert 3 to an Array and output Array’s contents. This line is highlighted. Line 13, indented once. output Array left parenthesis Array left brace 3 right brace right parenthesis semicolon forward slash forward slash explicit single hyphen argument constructor call. The words, Array left brace 3 right brace are highlighted. Line 14. right brace. Line 15. blank. Line 16. forward slash forward slash print Array contents. Line 17. void output Array left parenthesis c o n s t Array ampersand array To Output right parenthesis left brace. Line 18, indented once. c o u t left angle bracket left angle bracket double quote The Array received has double quote left angle bracket left angle bracket array To Output period get Size left parenthesis right parenthesis. Line 19, indented twice. left angle bracket left angle bracket double quote elements period The contents are colon back slash n double quote left angle bracket left angle bracket array To Output left angle bracket left angle bracket end l semicolon. Line 2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60" y="1687835"/>
            <a:ext cx="7720988" cy="4168143"/>
          </a:xfrm>
          <a:prstGeom prst="rect">
            <a:avLst/>
          </a:prstGeom>
        </p:spPr>
      </p:pic>
    </p:spTree>
    <p:extLst>
      <p:ext uri="{BB962C8B-B14F-4D97-AF65-F5344CB8AC3E}">
        <p14:creationId xmlns:p14="http://schemas.microsoft.com/office/powerpoint/2010/main" val="197082771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rPr>
              <a:t>10.13 </a:t>
            </a:r>
            <a:r>
              <a:rPr lang="en-US" kern="1200" dirty="0">
                <a:latin typeface="Consolas" panose="020B0609020204030204" pitchFamily="49" charset="0"/>
                <a:ea typeface="+mj-ea"/>
              </a:rPr>
              <a:t>e</a:t>
            </a:r>
            <a:r>
              <a:rPr lang="en-US" kern="1200" dirty="0" smtClean="0">
                <a:latin typeface="Consolas" panose="020B0609020204030204" pitchFamily="49" charset="0"/>
                <a:ea typeface="+mj-ea"/>
              </a:rPr>
              <a:t>xplicit</a:t>
            </a:r>
            <a:r>
              <a:rPr lang="en-US" kern="1200" dirty="0" smtClean="0">
                <a:latin typeface="Times New Roman" panose="02020603050405020304" pitchFamily="18" charset="0"/>
                <a:ea typeface="+mj-ea"/>
              </a:rPr>
              <a:t> Constructors and Conversion Operators </a:t>
            </a:r>
            <a:r>
              <a:rPr lang="en-US" sz="2000" b="0" kern="1200" dirty="0" smtClean="0">
                <a:latin typeface="Times New Roman" panose="02020603050405020304" pitchFamily="18" charset="0"/>
                <a:ea typeface="+mj-ea"/>
              </a:rPr>
              <a:t>(5 of 5)</a:t>
            </a:r>
            <a:endParaRPr lang="en-US" sz="2000" b="0" kern="1200" dirty="0">
              <a:latin typeface="Times New Roman" panose="02020603050405020304" pitchFamily="18" charset="0"/>
              <a:ea typeface="+mj-ea"/>
            </a:endParaRPr>
          </a:p>
        </p:txBody>
      </p:sp>
      <p:sp>
        <p:nvSpPr>
          <p:cNvPr id="3" name="Text Placeholder 2"/>
          <p:cNvSpPr>
            <a:spLocks noGrp="1"/>
          </p:cNvSpPr>
          <p:nvPr>
            <p:ph idx="1"/>
          </p:nvPr>
        </p:nvSpPr>
        <p:spPr>
          <a:xfrm>
            <a:off x="457200" y="1600200"/>
            <a:ext cx="8229600" cy="2223655"/>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C++11: </a:t>
            </a:r>
            <a:r>
              <a:rPr lang="en-US" sz="2400" b="1" kern="1200" dirty="0">
                <a:solidFill>
                  <a:srgbClr val="000000"/>
                </a:solidFill>
                <a:latin typeface="Consolas" panose="020B0609020204030204" pitchFamily="49" charset="0"/>
                <a:ea typeface="+mn-ea"/>
                <a:cs typeface="+mn-cs"/>
              </a:rPr>
              <a:t>explicit</a:t>
            </a:r>
            <a:r>
              <a:rPr lang="en-US" sz="2400" b="1" kern="1200" dirty="0">
                <a:solidFill>
                  <a:srgbClr val="000000"/>
                </a:solidFill>
                <a:latin typeface="Arial (Body)"/>
                <a:ea typeface="+mn-ea"/>
                <a:cs typeface="+mn-cs"/>
              </a:rPr>
              <a:t> Conversion Operators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Just as you can declare single-argument constructors </a:t>
            </a:r>
            <a:r>
              <a:rPr lang="en-US" sz="2400" kern="1200" dirty="0">
                <a:solidFill>
                  <a:srgbClr val="000000"/>
                </a:solidFill>
                <a:latin typeface="Consolas" panose="020B0609020204030204" pitchFamily="49" charset="0"/>
                <a:ea typeface="+mn-ea"/>
                <a:cs typeface="+mn-cs"/>
              </a:rPr>
              <a:t>explicit</a:t>
            </a:r>
            <a:r>
              <a:rPr lang="en-US" sz="2400" kern="1200" dirty="0">
                <a:solidFill>
                  <a:srgbClr val="000000"/>
                </a:solidFill>
                <a:latin typeface="Arial (Body)"/>
                <a:ea typeface="+mn-ea"/>
                <a:cs typeface="+mn-cs"/>
              </a:rPr>
              <a:t>, you can declare conversion operators explicit to prevent the compiler from using them to perform implicit </a:t>
            </a:r>
            <a:r>
              <a:rPr lang="en-US" sz="2400" kern="1200" dirty="0" smtClean="0">
                <a:solidFill>
                  <a:srgbClr val="000000"/>
                </a:solidFill>
                <a:latin typeface="Arial (Body)"/>
                <a:ea typeface="+mn-ea"/>
                <a:cs typeface="+mn-cs"/>
              </a:rPr>
              <a:t>conversions.</a:t>
            </a:r>
          </a:p>
        </p:txBody>
      </p:sp>
      <p:pic>
        <p:nvPicPr>
          <p:cNvPr id="5" name="Picture 4" descr="Computer code reads, explicit My Class colon colon operator string left parenthesis right parenthesis c o n s t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242" y="4122528"/>
            <a:ext cx="7065747" cy="490207"/>
          </a:xfrm>
          <a:prstGeom prst="rect">
            <a:avLst/>
          </a:prstGeom>
        </p:spPr>
      </p:pic>
      <p:sp>
        <p:nvSpPr>
          <p:cNvPr id="4" name="Content Placeholder 3"/>
          <p:cNvSpPr>
            <a:spLocks noGrp="1"/>
          </p:cNvSpPr>
          <p:nvPr>
            <p:ph idx="13"/>
          </p:nvPr>
        </p:nvSpPr>
        <p:spPr>
          <a:xfrm>
            <a:off x="457200" y="5074920"/>
            <a:ext cx="8229600" cy="883920"/>
          </a:xfrm>
        </p:spPr>
        <p:txBody>
          <a:bodyPr/>
          <a:lstStyle/>
          <a:p>
            <a:pPr marL="741600" lvl="1" indent="-284400"/>
            <a:r>
              <a:rPr lang="en-US" sz="2400" kern="1200" dirty="0">
                <a:solidFill>
                  <a:srgbClr val="000000"/>
                </a:solidFill>
                <a:latin typeface="Arial (Body)"/>
              </a:rPr>
              <a:t>Declares </a:t>
            </a:r>
            <a:r>
              <a:rPr lang="en-US" sz="2400" kern="1200" dirty="0">
                <a:solidFill>
                  <a:srgbClr val="000000"/>
                </a:solidFill>
                <a:latin typeface="Consolas" panose="020B0609020204030204" pitchFamily="49" charset="0"/>
              </a:rPr>
              <a:t>MyClass’s string </a:t>
            </a:r>
            <a:r>
              <a:rPr lang="en-US" sz="2400" kern="1200" dirty="0">
                <a:solidFill>
                  <a:srgbClr val="000000"/>
                </a:solidFill>
                <a:latin typeface="Arial (Body)"/>
              </a:rPr>
              <a:t>cast operator </a:t>
            </a:r>
            <a:r>
              <a:rPr lang="en-US" sz="2400" kern="1200" dirty="0">
                <a:solidFill>
                  <a:srgbClr val="000000"/>
                </a:solidFill>
                <a:latin typeface="Consolas" panose="020B0609020204030204" pitchFamily="49" charset="0"/>
              </a:rPr>
              <a:t>explicit</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extLst>
      <p:ext uri="{BB962C8B-B14F-4D97-AF65-F5344CB8AC3E}">
        <p14:creationId xmlns:p14="http://schemas.microsoft.com/office/powerpoint/2010/main" val="9627714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rPr>
              <a:t>10.14 Overloading the Function Call Operator </a:t>
            </a:r>
            <a:r>
              <a:rPr lang="en-US" kern="1200" dirty="0" smtClean="0">
                <a:latin typeface="Consolas" panose="020B0609020204030204" pitchFamily="49" charset="0"/>
                <a:ea typeface="+mj-ea"/>
              </a:rPr>
              <a:t>()</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(1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Overloading the </a:t>
            </a:r>
            <a:r>
              <a:rPr lang="en-US" sz="2000" b="1" kern="1200" dirty="0">
                <a:solidFill>
                  <a:srgbClr val="000000"/>
                </a:solidFill>
                <a:latin typeface="Arial (Body)"/>
                <a:ea typeface="+mn-ea"/>
                <a:cs typeface="+mn-cs"/>
              </a:rPr>
              <a:t>function call operator </a:t>
            </a:r>
            <a:r>
              <a:rPr lang="en-US" sz="2000" b="1" kern="1200" dirty="0">
                <a:solidFill>
                  <a:srgbClr val="000000"/>
                </a:solidFill>
                <a:latin typeface="Consolas" panose="020B0609020204030204" pitchFamily="49" charset="0"/>
                <a:ea typeface="+mn-ea"/>
                <a:cs typeface="+mn-cs"/>
              </a:rPr>
              <a:t>()</a:t>
            </a:r>
            <a:r>
              <a:rPr lang="en-US" sz="2000" kern="1200" dirty="0">
                <a:solidFill>
                  <a:srgbClr val="000000"/>
                </a:solidFill>
                <a:latin typeface="Arial (Body)"/>
                <a:ea typeface="+mn-ea"/>
                <a:cs typeface="+mn-cs"/>
              </a:rPr>
              <a:t> is powerful, because functions can take an arbitrary number of comma-separated parameters.</a:t>
            </a:r>
          </a:p>
          <a:p>
            <a:pPr marL="255651" lvl="0" indent="-255651" fontAlgn="base">
              <a:spcAft>
                <a:spcPct val="0"/>
              </a:spcAft>
              <a:tabLst/>
              <a:defRPr/>
            </a:pPr>
            <a:r>
              <a:rPr lang="en-US" sz="2000" kern="1200" dirty="0">
                <a:solidFill>
                  <a:srgbClr val="000000"/>
                </a:solidFill>
                <a:latin typeface="Arial (Body)"/>
                <a:ea typeface="+mn-ea"/>
                <a:cs typeface="+mn-cs"/>
              </a:rPr>
              <a:t>In a </a:t>
            </a:r>
            <a:r>
              <a:rPr lang="en-US" sz="2000" b="1" kern="1200" dirty="0">
                <a:solidFill>
                  <a:srgbClr val="000000"/>
                </a:solidFill>
                <a:latin typeface="Arial (Body)"/>
                <a:ea typeface="+mn-ea"/>
                <a:cs typeface="+mn-cs"/>
              </a:rPr>
              <a:t>customized</a:t>
            </a:r>
            <a:r>
              <a:rPr lang="en-US" sz="2000" kern="1200" dirty="0">
                <a:solidFill>
                  <a:srgbClr val="000000"/>
                </a:solidFill>
                <a:latin typeface="Arial (Body)"/>
                <a:ea typeface="+mn-ea"/>
                <a:cs typeface="+mn-cs"/>
              </a:rPr>
              <a:t> </a:t>
            </a:r>
            <a:r>
              <a:rPr lang="en-US" sz="2000" kern="1200" dirty="0">
                <a:solidFill>
                  <a:srgbClr val="000000"/>
                </a:solidFill>
                <a:latin typeface="Consolas" panose="020B0609020204030204" pitchFamily="49" charset="0"/>
                <a:ea typeface="+mn-ea"/>
                <a:cs typeface="+mn-cs"/>
              </a:rPr>
              <a:t>String</a:t>
            </a:r>
            <a:r>
              <a:rPr lang="en-US" sz="2000" kern="1200" dirty="0">
                <a:solidFill>
                  <a:srgbClr val="000000"/>
                </a:solidFill>
                <a:latin typeface="Arial (Body)"/>
                <a:ea typeface="+mn-ea"/>
                <a:cs typeface="+mn-cs"/>
              </a:rPr>
              <a:t> class, for example, you could overload this operator to select a substring from a </a:t>
            </a:r>
            <a:r>
              <a:rPr lang="en-US" sz="2000" kern="1200" dirty="0" smtClean="0">
                <a:solidFill>
                  <a:srgbClr val="000000"/>
                </a:solidFill>
                <a:latin typeface="Consolas" panose="020B0609020204030204" pitchFamily="49" charset="0"/>
                <a:ea typeface="+mn-ea"/>
                <a:cs typeface="+mn-cs"/>
              </a:rPr>
              <a:t>String</a:t>
            </a:r>
            <a:r>
              <a:rPr lang="en-US" sz="2000" kern="1200" dirty="0" smtClean="0">
                <a:solidFill>
                  <a:srgbClr val="000000"/>
                </a:solidFill>
                <a:latin typeface="Arial (Body)"/>
                <a:ea typeface="+mn-ea"/>
                <a:cs typeface="+mn-cs"/>
              </a:rPr>
              <a:t>—the operator’s </a:t>
            </a:r>
            <a:r>
              <a:rPr lang="en-US" sz="2000" kern="1200" dirty="0">
                <a:solidFill>
                  <a:srgbClr val="000000"/>
                </a:solidFill>
                <a:latin typeface="Arial (Body)"/>
                <a:ea typeface="+mn-ea"/>
                <a:cs typeface="+mn-cs"/>
              </a:rPr>
              <a:t>two integer parameters could specify the </a:t>
            </a:r>
            <a:r>
              <a:rPr lang="en-US" sz="2000" b="1" kern="1200" dirty="0">
                <a:solidFill>
                  <a:srgbClr val="000000"/>
                </a:solidFill>
                <a:latin typeface="Arial (Body)"/>
                <a:ea typeface="+mn-ea"/>
                <a:cs typeface="+mn-cs"/>
              </a:rPr>
              <a:t>start location</a:t>
            </a:r>
            <a:r>
              <a:rPr lang="en-US" sz="2000" kern="1200" dirty="0">
                <a:solidFill>
                  <a:srgbClr val="000000"/>
                </a:solidFill>
                <a:latin typeface="Arial (Body)"/>
                <a:ea typeface="+mn-ea"/>
                <a:cs typeface="+mn-cs"/>
              </a:rPr>
              <a:t> and the </a:t>
            </a:r>
            <a:r>
              <a:rPr lang="en-US" sz="2000" b="1" kern="1200" dirty="0">
                <a:solidFill>
                  <a:srgbClr val="000000"/>
                </a:solidFill>
                <a:latin typeface="Arial (Body)"/>
                <a:ea typeface="+mn-ea"/>
                <a:cs typeface="+mn-cs"/>
              </a:rPr>
              <a:t>length of the substring to be </a:t>
            </a:r>
            <a:r>
              <a:rPr lang="en-US" sz="2000" b="1" kern="1200" dirty="0" smtClean="0">
                <a:solidFill>
                  <a:srgbClr val="000000"/>
                </a:solidFill>
                <a:latin typeface="Arial (Body)"/>
                <a:ea typeface="+mn-ea"/>
                <a:cs typeface="+mn-cs"/>
              </a:rPr>
              <a:t>selected.</a:t>
            </a:r>
            <a:endParaRPr lang="en-US" sz="2000" b="1"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 </a:t>
            </a:r>
            <a:r>
              <a:rPr lang="en-US" sz="2000" kern="1200" dirty="0">
                <a:solidFill>
                  <a:srgbClr val="000000"/>
                </a:solidFill>
                <a:latin typeface="Consolas" panose="020B0609020204030204" pitchFamily="49" charset="0"/>
                <a:ea typeface="+mn-ea"/>
                <a:cs typeface="+mn-cs"/>
              </a:rPr>
              <a:t>operator()</a:t>
            </a:r>
            <a:r>
              <a:rPr lang="en-US" sz="2000" kern="1200" dirty="0">
                <a:solidFill>
                  <a:srgbClr val="000000"/>
                </a:solidFill>
                <a:latin typeface="Arial (Body)"/>
                <a:ea typeface="+mn-ea"/>
                <a:cs typeface="+mn-cs"/>
              </a:rPr>
              <a:t> function could check for such errors as a </a:t>
            </a:r>
            <a:r>
              <a:rPr lang="en-US" sz="2000" b="1" kern="1200" dirty="0">
                <a:solidFill>
                  <a:srgbClr val="000000"/>
                </a:solidFill>
                <a:latin typeface="Arial (Body)"/>
                <a:ea typeface="+mn-ea"/>
                <a:cs typeface="+mn-cs"/>
              </a:rPr>
              <a:t>start location out of range or a negative substring </a:t>
            </a:r>
            <a:r>
              <a:rPr lang="en-US" sz="2000" b="1" kern="1200" dirty="0" smtClean="0">
                <a:solidFill>
                  <a:srgbClr val="000000"/>
                </a:solidFill>
                <a:latin typeface="Arial (Body)"/>
                <a:ea typeface="+mn-ea"/>
                <a:cs typeface="+mn-cs"/>
              </a:rPr>
              <a:t>length</a:t>
            </a:r>
            <a:r>
              <a:rPr lang="en-US" sz="2000" kern="1200" dirty="0" smtClean="0">
                <a:solidFill>
                  <a:srgbClr val="000000"/>
                </a:solidFill>
                <a:latin typeface="Arial (Body)"/>
                <a:ea typeface="+mn-ea"/>
                <a:cs typeface="+mn-cs"/>
              </a:rPr>
              <a:t>.</a:t>
            </a:r>
            <a:endParaRPr lang="en-US" sz="20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The overloaded function call operator must be a non-static member function </a:t>
            </a:r>
            <a:r>
              <a:rPr lang="en-US" sz="2000" kern="1200" dirty="0" smtClean="0">
                <a:solidFill>
                  <a:srgbClr val="000000"/>
                </a:solidFill>
                <a:latin typeface="Arial (Body)"/>
                <a:ea typeface="+mn-ea"/>
                <a:cs typeface="+mn-cs"/>
              </a:rPr>
              <a:t>and could </a:t>
            </a:r>
            <a:r>
              <a:rPr lang="en-US" sz="2000" kern="1200" dirty="0">
                <a:solidFill>
                  <a:srgbClr val="000000"/>
                </a:solidFill>
                <a:latin typeface="Arial (Body)"/>
                <a:ea typeface="+mn-ea"/>
                <a:cs typeface="+mn-cs"/>
              </a:rPr>
              <a:t>be defined with the first </a:t>
            </a:r>
            <a:r>
              <a:rPr lang="en-US" sz="2000" kern="1200" dirty="0" smtClean="0">
                <a:solidFill>
                  <a:srgbClr val="000000"/>
                </a:solidFill>
                <a:latin typeface="Arial (Body)"/>
                <a:ea typeface="+mn-ea"/>
                <a:cs typeface="+mn-cs"/>
              </a:rPr>
              <a:t>line</a:t>
            </a:r>
            <a:r>
              <a:rPr lang="en-US" sz="2000" kern="1200" dirty="0">
                <a:solidFill>
                  <a:srgbClr val="000000"/>
                </a:solidFill>
                <a:latin typeface="Arial (Body)"/>
                <a:ea typeface="+mn-ea"/>
                <a:cs typeface="+mn-cs"/>
              </a:rPr>
              <a:t>:</a:t>
            </a:r>
          </a:p>
        </p:txBody>
      </p:sp>
      <p:pic>
        <p:nvPicPr>
          <p:cNvPr id="4" name="Picture 3" descr="Computer code reads, String String colon colon operator left parenthesis right parenthesis left parenthesis size underscore t index comma size underscore t length right parenthesis cons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5774065"/>
            <a:ext cx="6858000" cy="438727"/>
          </a:xfrm>
          <a:prstGeom prst="rect">
            <a:avLst/>
          </a:prstGeom>
        </p:spPr>
      </p:pic>
    </p:spTree>
    <p:extLst>
      <p:ext uri="{BB962C8B-B14F-4D97-AF65-F5344CB8AC3E}">
        <p14:creationId xmlns:p14="http://schemas.microsoft.com/office/powerpoint/2010/main" val="182523225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rPr>
              <a:t>10.14 Overloading the Function Call Operator </a:t>
            </a:r>
            <a:r>
              <a:rPr lang="en-US" kern="1200" dirty="0" smtClean="0">
                <a:latin typeface="Consolas" panose="020B0609020204030204" pitchFamily="49" charset="0"/>
                <a:ea typeface="+mj-ea"/>
              </a:rPr>
              <a:t>()</a:t>
            </a:r>
            <a:r>
              <a:rPr lang="en-US" kern="1200" dirty="0" smtClean="0">
                <a:latin typeface="Times New Roman" panose="02020603050405020304" pitchFamily="18" charset="0"/>
                <a:ea typeface="+mj-ea"/>
              </a:rPr>
              <a:t> </a:t>
            </a:r>
            <a:r>
              <a:rPr lang="en-US" sz="2000" b="0" kern="1200" dirty="0" smtClean="0">
                <a:latin typeface="Times New Roman" panose="02020603050405020304" pitchFamily="18" charset="0"/>
                <a:ea typeface="+mj-ea"/>
              </a:rPr>
              <a:t>(2 of 3)</a:t>
            </a:r>
            <a:endParaRPr lang="en-US" sz="2000" b="0" kern="120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In this case, it should be a </a:t>
            </a:r>
            <a:r>
              <a:rPr lang="en-US" altLang="en-US" sz="2400" kern="1200" dirty="0">
                <a:solidFill>
                  <a:srgbClr val="000000"/>
                </a:solidFill>
                <a:latin typeface="Consolas" panose="020B0609020204030204" pitchFamily="49" charset="0"/>
                <a:ea typeface="+mn-ea"/>
                <a:cs typeface="+mn-cs"/>
              </a:rPr>
              <a:t>const</a:t>
            </a:r>
            <a:r>
              <a:rPr lang="en-US" altLang="en-US" sz="2400" kern="1200" dirty="0">
                <a:solidFill>
                  <a:srgbClr val="000000"/>
                </a:solidFill>
                <a:latin typeface="Arial (Body)"/>
                <a:ea typeface="+mn-ea"/>
                <a:cs typeface="+mn-cs"/>
              </a:rPr>
              <a:t> member function because obtaining a substring should </a:t>
            </a:r>
            <a:r>
              <a:rPr lang="en-US" altLang="en-US" sz="2400" b="1" kern="1200" dirty="0">
                <a:solidFill>
                  <a:srgbClr val="000000"/>
                </a:solidFill>
                <a:latin typeface="Arial (Body)"/>
                <a:ea typeface="+mn-ea"/>
                <a:cs typeface="+mn-cs"/>
              </a:rPr>
              <a:t>not </a:t>
            </a:r>
            <a:r>
              <a:rPr lang="en-US" altLang="en-US" sz="2400" kern="1200" dirty="0">
                <a:solidFill>
                  <a:srgbClr val="000000"/>
                </a:solidFill>
                <a:latin typeface="Arial (Body)"/>
                <a:ea typeface="+mn-ea"/>
                <a:cs typeface="+mn-cs"/>
              </a:rPr>
              <a:t>modify the original String </a:t>
            </a:r>
            <a:r>
              <a:rPr lang="en-US" altLang="en-US" sz="2400" kern="1200" dirty="0" smtClean="0">
                <a:solidFill>
                  <a:srgbClr val="000000"/>
                </a:solidFill>
                <a:latin typeface="Arial (Body)"/>
                <a:ea typeface="+mn-ea"/>
                <a:cs typeface="+mn-cs"/>
              </a:rPr>
              <a:t>object.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Suppose </a:t>
            </a:r>
            <a:r>
              <a:rPr lang="en-US" altLang="en-US" sz="2400" kern="1200" dirty="0">
                <a:solidFill>
                  <a:srgbClr val="000000"/>
                </a:solidFill>
                <a:latin typeface="Consolas" panose="020B0609020204030204" pitchFamily="49" charset="0"/>
                <a:ea typeface="+mn-ea"/>
                <a:cs typeface="+mn-cs"/>
              </a:rPr>
              <a:t>string1</a:t>
            </a:r>
            <a:r>
              <a:rPr lang="en-US" altLang="en-US" sz="2400" kern="1200" dirty="0">
                <a:solidFill>
                  <a:srgbClr val="000000"/>
                </a:solidFill>
                <a:latin typeface="Arial (Body)"/>
                <a:ea typeface="+mn-ea"/>
                <a:cs typeface="+mn-cs"/>
              </a:rPr>
              <a:t> is a String object containing the string "</a:t>
            </a:r>
            <a:r>
              <a:rPr lang="en-US" altLang="en-US" sz="2400" kern="1200" dirty="0" smtClean="0">
                <a:solidFill>
                  <a:srgbClr val="000000"/>
                </a:solidFill>
                <a:latin typeface="Consolas" panose="020B0609020204030204" pitchFamily="49" charset="0"/>
                <a:ea typeface="+mn-ea"/>
                <a:cs typeface="+mn-cs"/>
              </a:rPr>
              <a:t>A</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E</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I</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O</a:t>
            </a:r>
            <a:r>
              <a:rPr lang="en-US" altLang="en-US" sz="100" kern="1200" dirty="0" smtClean="0">
                <a:solidFill>
                  <a:srgbClr val="000000"/>
                </a:solidFill>
                <a:latin typeface="Consolas" panose="020B0609020204030204" pitchFamily="49" charset="0"/>
                <a:ea typeface="+mn-ea"/>
                <a:cs typeface="+mn-cs"/>
              </a:rPr>
              <a:t> </a:t>
            </a:r>
            <a:r>
              <a:rPr lang="en-US" altLang="en-US" sz="2400" kern="1200" dirty="0" smtClean="0">
                <a:solidFill>
                  <a:srgbClr val="000000"/>
                </a:solidFill>
                <a:latin typeface="Consolas" panose="020B0609020204030204" pitchFamily="49" charset="0"/>
                <a:ea typeface="+mn-ea"/>
                <a:cs typeface="+mn-cs"/>
              </a:rPr>
              <a:t>U</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the compiler encounters the expression </a:t>
            </a:r>
            <a:r>
              <a:rPr lang="en-US" altLang="en-US" sz="2400" kern="1200" dirty="0">
                <a:solidFill>
                  <a:srgbClr val="000000"/>
                </a:solidFill>
                <a:latin typeface="Consolas" panose="020B0609020204030204" pitchFamily="49" charset="0"/>
                <a:ea typeface="+mn-ea"/>
                <a:cs typeface="+mn-cs"/>
              </a:rPr>
              <a:t>string1(2, 3), </a:t>
            </a:r>
            <a:r>
              <a:rPr lang="en-US" altLang="en-US" sz="2400" kern="1200" dirty="0">
                <a:solidFill>
                  <a:srgbClr val="000000"/>
                </a:solidFill>
                <a:latin typeface="Arial (Body)"/>
                <a:ea typeface="+mn-ea"/>
                <a:cs typeface="+mn-cs"/>
              </a:rPr>
              <a:t>it generates the member-function </a:t>
            </a:r>
            <a:r>
              <a:rPr lang="en-US" altLang="en-US" sz="2400" kern="1200" dirty="0" smtClean="0">
                <a:solidFill>
                  <a:srgbClr val="000000"/>
                </a:solidFill>
                <a:latin typeface="Arial (Body)"/>
                <a:ea typeface="+mn-ea"/>
                <a:cs typeface="+mn-cs"/>
              </a:rPr>
              <a:t>call</a:t>
            </a:r>
            <a:endParaRPr lang="en-US" altLang="en-US" sz="2400" kern="1200" dirty="0">
              <a:solidFill>
                <a:srgbClr val="000000"/>
              </a:solidFill>
              <a:latin typeface="Arial (Body)"/>
              <a:ea typeface="+mn-ea"/>
              <a:cs typeface="+mn-cs"/>
            </a:endParaRPr>
          </a:p>
        </p:txBody>
      </p:sp>
      <p:pic>
        <p:nvPicPr>
          <p:cNvPr id="5" name="Picture 4" descr="Computer code reads, string 1 period operator left parenthesis right parenthesis left parenthesis 2 comma 3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275" y="4900333"/>
            <a:ext cx="3263900" cy="469900"/>
          </a:xfrm>
          <a:prstGeom prst="rect">
            <a:avLst/>
          </a:prstGeom>
        </p:spPr>
      </p:pic>
    </p:spTree>
    <p:extLst>
      <p:ext uri="{BB962C8B-B14F-4D97-AF65-F5344CB8AC3E}">
        <p14:creationId xmlns:p14="http://schemas.microsoft.com/office/powerpoint/2010/main" val="97665144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10.14 Overloading the Function Call Operator </a:t>
            </a:r>
            <a:r>
              <a:rPr lang="en-US" kern="1200" dirty="0">
                <a:latin typeface="Consolas" panose="020B0609020204030204" pitchFamily="49" charset="0"/>
              </a:rPr>
              <a:t>()</a:t>
            </a:r>
            <a:r>
              <a:rPr lang="en-US" kern="1200" dirty="0">
                <a:latin typeface="Times New Roman" panose="02020603050405020304" pitchFamily="18" charset="0"/>
              </a:rPr>
              <a:t> </a:t>
            </a:r>
            <a:r>
              <a:rPr lang="en-US" sz="2000" b="0" kern="1200" dirty="0" smtClean="0">
                <a:latin typeface="Times New Roman" panose="02020603050405020304" pitchFamily="18" charset="0"/>
              </a:rPr>
              <a:t>(3 of </a:t>
            </a:r>
            <a:r>
              <a:rPr lang="en-US" sz="2000" b="0" kern="1200" dirty="0">
                <a:latin typeface="Times New Roman" panose="02020603050405020304" pitchFamily="18" charset="0"/>
              </a:rPr>
              <a:t>3</a:t>
            </a:r>
            <a:r>
              <a:rPr lang="en-US" sz="2000" b="0" kern="1200" dirty="0" smtClean="0">
                <a:latin typeface="Times New Roman" panose="02020603050405020304" pitchFamily="18" charset="0"/>
              </a:rPr>
              <a:t>)</a:t>
            </a:r>
            <a:endParaRPr lang="en-IN" dirty="0"/>
          </a:p>
        </p:txBody>
      </p:sp>
      <p:sp>
        <p:nvSpPr>
          <p:cNvPr id="3" name="Text Placeholder 2"/>
          <p:cNvSpPr>
            <a:spLocks noGrp="1"/>
          </p:cNvSpPr>
          <p:nvPr>
            <p:ph type="body" idx="1"/>
          </p:nvPr>
        </p:nvSpPr>
        <p:spPr/>
        <p:txBody>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rPr>
              <a:t>which returns a</a:t>
            </a:r>
            <a:r>
              <a:rPr lang="en-US" altLang="en-US" sz="2400" kern="1200" dirty="0">
                <a:solidFill>
                  <a:srgbClr val="000000"/>
                </a:solidFill>
                <a:latin typeface="Consolas" panose="020B0609020204030204" pitchFamily="49" charset="0"/>
              </a:rPr>
              <a:t> String </a:t>
            </a:r>
            <a:r>
              <a:rPr lang="en-US" altLang="en-US" sz="2400" kern="1200" dirty="0">
                <a:solidFill>
                  <a:srgbClr val="000000"/>
                </a:solidFill>
                <a:latin typeface="Arial (Body)"/>
              </a:rPr>
              <a:t>containing "</a:t>
            </a:r>
            <a:r>
              <a:rPr lang="en-US" altLang="en-US" sz="2400" kern="1200" dirty="0">
                <a:solidFill>
                  <a:srgbClr val="000000"/>
                </a:solidFill>
                <a:latin typeface="Consolas" panose="020B0609020204030204" pitchFamily="49" charset="0"/>
              </a:rPr>
              <a:t>I</a:t>
            </a:r>
            <a:r>
              <a:rPr lang="en-US" altLang="en-US" sz="100" kern="1200" dirty="0">
                <a:solidFill>
                  <a:srgbClr val="000000"/>
                </a:solidFill>
                <a:latin typeface="Consolas" panose="020B0609020204030204" pitchFamily="49" charset="0"/>
              </a:rPr>
              <a:t> </a:t>
            </a:r>
            <a:r>
              <a:rPr lang="en-US" altLang="en-US" sz="2400" kern="1200" dirty="0">
                <a:solidFill>
                  <a:srgbClr val="000000"/>
                </a:solidFill>
                <a:latin typeface="Consolas" panose="020B0609020204030204" pitchFamily="49" charset="0"/>
              </a:rPr>
              <a:t>O</a:t>
            </a:r>
            <a:r>
              <a:rPr lang="en-US" altLang="en-US" sz="100" kern="1200" dirty="0">
                <a:solidFill>
                  <a:srgbClr val="000000"/>
                </a:solidFill>
                <a:latin typeface="Consolas" panose="020B0609020204030204" pitchFamily="49" charset="0"/>
              </a:rPr>
              <a:t> </a:t>
            </a:r>
            <a:r>
              <a:rPr lang="en-US" altLang="en-US" sz="2400" kern="1200" dirty="0">
                <a:solidFill>
                  <a:srgbClr val="000000"/>
                </a:solidFill>
                <a:latin typeface="Consolas" panose="020B0609020204030204" pitchFamily="49" charset="0"/>
              </a:rPr>
              <a:t>U</a:t>
            </a:r>
            <a:r>
              <a:rPr lang="en-US" altLang="en-US" sz="2400" kern="1200" dirty="0">
                <a:solidFill>
                  <a:srgbClr val="000000"/>
                </a:solidFill>
                <a:latin typeface="Arial (Body)"/>
              </a:rPr>
              <a: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rPr>
              <a:t>Another possible use of the function call operator is to enable an alternate</a:t>
            </a:r>
            <a:r>
              <a:rPr lang="en-US" altLang="en-US" sz="2400" kern="1200" dirty="0">
                <a:solidFill>
                  <a:srgbClr val="000000"/>
                </a:solidFill>
                <a:latin typeface="Consolas" panose="020B0609020204030204" pitchFamily="49" charset="0"/>
              </a:rPr>
              <a:t> Array </a:t>
            </a:r>
            <a:r>
              <a:rPr lang="en-US" altLang="en-US" sz="2400" kern="1200" dirty="0">
                <a:solidFill>
                  <a:srgbClr val="000000"/>
                </a:solidFill>
                <a:latin typeface="Arial (Body)"/>
              </a:rPr>
              <a:t>subscripting notation.</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rPr>
              <a:t>Instead of using C++’s double-square-bracket notation, such as in </a:t>
            </a:r>
            <a:r>
              <a:rPr lang="en-US" altLang="en-US" sz="2400" kern="1200" dirty="0">
                <a:solidFill>
                  <a:srgbClr val="000000"/>
                </a:solidFill>
                <a:latin typeface="Consolas" panose="020B0609020204030204" pitchFamily="49" charset="0"/>
              </a:rPr>
              <a:t>chessBoard[row][column], </a:t>
            </a:r>
            <a:r>
              <a:rPr lang="en-US" altLang="en-US" sz="2400" kern="1200" dirty="0">
                <a:solidFill>
                  <a:srgbClr val="000000"/>
                </a:solidFill>
                <a:latin typeface="Arial (Body)"/>
              </a:rPr>
              <a:t>you might prefer to overload the function call operator to enable the notation </a:t>
            </a:r>
            <a:r>
              <a:rPr lang="en-US" altLang="en-US" sz="2400" kern="1200" dirty="0">
                <a:solidFill>
                  <a:srgbClr val="000000"/>
                </a:solidFill>
                <a:latin typeface="Consolas" panose="020B0609020204030204" pitchFamily="49" charset="0"/>
              </a:rPr>
              <a:t>chessBoard(row, column)</a:t>
            </a:r>
            <a:r>
              <a:rPr lang="en-US" altLang="en-US" sz="2400" kern="1200" dirty="0">
                <a:solidFill>
                  <a:srgbClr val="000000"/>
                </a:solidFill>
                <a:latin typeface="Arial (Body)"/>
              </a:rPr>
              <a:t>, where </a:t>
            </a:r>
            <a:r>
              <a:rPr lang="en-US" altLang="en-US" sz="2400" kern="1200" dirty="0">
                <a:solidFill>
                  <a:srgbClr val="000000"/>
                </a:solidFill>
                <a:latin typeface="Consolas" panose="020B0609020204030204" pitchFamily="49" charset="0"/>
              </a:rPr>
              <a:t>chessBoard</a:t>
            </a:r>
            <a:r>
              <a:rPr lang="en-US" altLang="en-US" sz="2400" kern="1200" dirty="0">
                <a:solidFill>
                  <a:srgbClr val="000000"/>
                </a:solidFill>
                <a:latin typeface="Arial (Body)"/>
              </a:rPr>
              <a:t> is an object of a modified two-dimensional </a:t>
            </a:r>
            <a:r>
              <a:rPr lang="en-US" altLang="en-US" sz="2400" kern="1200" dirty="0">
                <a:solidFill>
                  <a:srgbClr val="000000"/>
                </a:solidFill>
                <a:latin typeface="Consolas" panose="020B0609020204030204" pitchFamily="49" charset="0"/>
              </a:rPr>
              <a:t>Array</a:t>
            </a:r>
            <a:r>
              <a:rPr lang="en-US" altLang="en-US" sz="2400" kern="1200" dirty="0">
                <a:solidFill>
                  <a:srgbClr val="000000"/>
                </a:solidFill>
                <a:latin typeface="Arial (Body)"/>
              </a:rPr>
              <a:t> class</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14203479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10.1 Standard Library </a:t>
            </a:r>
            <a:r>
              <a:rPr lang="en-US" dirty="0">
                <a:latin typeface="Consolas" panose="020B0609020204030204" pitchFamily="49" charset="0"/>
              </a:rPr>
              <a:t>String</a:t>
            </a:r>
            <a:r>
              <a:rPr lang="en-US" dirty="0"/>
              <a:t> Class Test </a:t>
            </a:r>
            <a:r>
              <a:rPr lang="en-US" dirty="0" smtClean="0"/>
              <a:t>Program </a:t>
            </a:r>
            <a:r>
              <a:rPr lang="en-US" sz="2000" b="0" dirty="0" smtClean="0"/>
              <a:t>(6 </a:t>
            </a:r>
            <a:r>
              <a:rPr lang="en-US" sz="2000" b="0" dirty="0"/>
              <a:t>of 6)</a:t>
            </a:r>
            <a:endParaRPr lang="en-US" sz="2000" dirty="0"/>
          </a:p>
        </p:txBody>
      </p:sp>
      <p:pic>
        <p:nvPicPr>
          <p:cNvPr id="4" name="Picture 3" descr="The output continue. Line 20. The substring of s 1 starting at. Line 21. location 15 comma s 1 period sub s t r left parenthesis 15 right parenthesis comma is colon. Line 22. to you comma have a great day exclamation point. Line 23. s 4 equals happy birthday to you comma have a great day exclamation point. Line 24. assigning s 4 to s 4. Line 25. s 4 equals happy birthday to you comma have a great day exclamation point. Line 26. s 1 after s 1 left bracket 0 right bracket equals single quote H single quote and s 1 left bracket 6 right bracket equals single quote B single quote is colon. Line 27. Happy Birthday to you comma have a great day exclamation point. Line 28. Attempt to assign single quote d single quote to s 1 period at left parenthesis 100 right parenthesis yields colon. Line 29. An exception occurred colon invalid string position."/>
          <p:cNvPicPr>
            <a:picLocks noChangeAspect="1"/>
          </p:cNvPicPr>
          <p:nvPr/>
        </p:nvPicPr>
        <p:blipFill>
          <a:blip r:embed="rId2"/>
          <a:stretch>
            <a:fillRect/>
          </a:stretch>
        </p:blipFill>
        <p:spPr>
          <a:xfrm>
            <a:off x="585792" y="1600200"/>
            <a:ext cx="8071579" cy="3190130"/>
          </a:xfrm>
          <a:prstGeom prst="rect">
            <a:avLst/>
          </a:prstGeom>
        </p:spPr>
      </p:pic>
    </p:spTree>
    <p:extLst>
      <p:ext uri="{BB962C8B-B14F-4D97-AF65-F5344CB8AC3E}">
        <p14:creationId xmlns:p14="http://schemas.microsoft.com/office/powerpoint/2010/main" val="646828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10.2 Using </a:t>
            </a:r>
            <a:r>
              <a:rPr lang="en-US" dirty="0">
                <a:solidFill>
                  <a:schemeClr val="tx2"/>
                </a:solidFill>
                <a:latin typeface="Times New Roman" panose="02020603050405020304" pitchFamily="18" charset="0"/>
                <a:cs typeface="Times New Roman" panose="02020603050405020304" pitchFamily="18" charset="0"/>
              </a:rPr>
              <a:t>the Overloaded Operators of Standard Library Class </a:t>
            </a:r>
            <a:r>
              <a:rPr lang="en-US" dirty="0" smtClean="0">
                <a:solidFill>
                  <a:schemeClr val="tx2"/>
                </a:solidFill>
                <a:latin typeface="Consolas" panose="020B0609020204030204" pitchFamily="49" charset="0"/>
                <a:cs typeface="Times New Roman" panose="02020603050405020304" pitchFamily="18" charset="0"/>
              </a:rPr>
              <a:t>string</a:t>
            </a:r>
            <a:r>
              <a:rPr lang="en-US" dirty="0" smtClean="0">
                <a:solidFill>
                  <a:schemeClr val="tx2"/>
                </a:solidFill>
                <a:latin typeface="Times New Roman" panose="02020603050405020304" pitchFamily="18" charset="0"/>
                <a:cs typeface="Times New Roman" panose="02020603050405020304" pitchFamily="18" charset="0"/>
              </a:rPr>
              <a:t> </a:t>
            </a:r>
            <a:r>
              <a:rPr lang="en-US" sz="2000" b="0" dirty="0"/>
              <a:t>(2 of 6)</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78680"/>
          </a:xfrm>
        </p:spPr>
        <p:txBody>
          <a:bodyPr/>
          <a:lstStyle/>
          <a:p>
            <a:pPr eaLnBrk="1" hangingPunct="1"/>
            <a:r>
              <a:rPr lang="en-US" altLang="en-US" sz="2200" dirty="0">
                <a:solidFill>
                  <a:srgbClr val="000000"/>
                </a:solidFill>
                <a:latin typeface="+mn-lt"/>
              </a:rPr>
              <a:t>Class </a:t>
            </a:r>
            <a:r>
              <a:rPr lang="en-US" altLang="en-US" sz="2200" dirty="0">
                <a:solidFill>
                  <a:srgbClr val="000000"/>
                </a:solidFill>
                <a:latin typeface="Consolas" panose="020B0609020204030204" pitchFamily="49" charset="0"/>
              </a:rPr>
              <a:t>string</a:t>
            </a:r>
            <a:r>
              <a:rPr lang="en-US" altLang="en-US" sz="2200" dirty="0">
                <a:solidFill>
                  <a:srgbClr val="000000"/>
                </a:solidFill>
                <a:latin typeface="+mn-lt"/>
              </a:rPr>
              <a:t>’s overloaded equality and relational operators perform lexicographical comparisons (i.e., like a dictionary ordering) using the numerical values of the characters (see Appendix B, </a:t>
            </a:r>
            <a:r>
              <a:rPr lang="en-US" altLang="en-US" sz="2200" dirty="0" smtClean="0">
                <a:solidFill>
                  <a:srgbClr val="000000"/>
                </a:solidFill>
                <a:latin typeface="+mn-lt"/>
              </a:rPr>
              <a:t>A</a:t>
            </a:r>
            <a:r>
              <a:rPr lang="en-US" altLang="en-US" sz="100" dirty="0" smtClean="0">
                <a:solidFill>
                  <a:srgbClr val="000000"/>
                </a:solidFill>
                <a:latin typeface="+mn-lt"/>
              </a:rPr>
              <a:t> </a:t>
            </a:r>
            <a:r>
              <a:rPr lang="en-US" altLang="en-US" sz="2200" dirty="0" smtClean="0">
                <a:solidFill>
                  <a:srgbClr val="000000"/>
                </a:solidFill>
                <a:latin typeface="+mn-lt"/>
              </a:rPr>
              <a:t>S</a:t>
            </a:r>
            <a:r>
              <a:rPr lang="en-US" altLang="en-US" sz="100" dirty="0" smtClean="0">
                <a:solidFill>
                  <a:srgbClr val="000000"/>
                </a:solidFill>
                <a:latin typeface="+mn-lt"/>
              </a:rPr>
              <a:t> </a:t>
            </a:r>
            <a:r>
              <a:rPr lang="en-US" altLang="en-US" sz="2200" dirty="0" smtClean="0">
                <a:solidFill>
                  <a:srgbClr val="000000"/>
                </a:solidFill>
                <a:latin typeface="+mn-lt"/>
              </a:rPr>
              <a:t>C</a:t>
            </a:r>
            <a:r>
              <a:rPr lang="en-US" altLang="en-US" sz="100" dirty="0" smtClean="0">
                <a:solidFill>
                  <a:srgbClr val="000000"/>
                </a:solidFill>
                <a:latin typeface="+mn-lt"/>
              </a:rPr>
              <a:t> </a:t>
            </a:r>
            <a:r>
              <a:rPr lang="en-US" altLang="en-US" sz="2200" dirty="0" smtClean="0">
                <a:solidFill>
                  <a:srgbClr val="000000"/>
                </a:solidFill>
                <a:latin typeface="+mn-lt"/>
              </a:rPr>
              <a:t>I</a:t>
            </a:r>
            <a:r>
              <a:rPr lang="en-US" altLang="en-US" sz="100" dirty="0" smtClean="0">
                <a:solidFill>
                  <a:srgbClr val="000000"/>
                </a:solidFill>
                <a:latin typeface="+mn-lt"/>
              </a:rPr>
              <a:t> </a:t>
            </a:r>
            <a:r>
              <a:rPr lang="en-US" altLang="en-US" sz="2200" dirty="0" smtClean="0">
                <a:solidFill>
                  <a:srgbClr val="000000"/>
                </a:solidFill>
                <a:latin typeface="+mn-lt"/>
              </a:rPr>
              <a:t>I </a:t>
            </a:r>
            <a:r>
              <a:rPr lang="en-US" altLang="en-US" sz="2200" dirty="0">
                <a:solidFill>
                  <a:srgbClr val="000000"/>
                </a:solidFill>
                <a:latin typeface="+mn-lt"/>
              </a:rPr>
              <a:t>Character Set) in each </a:t>
            </a:r>
            <a:r>
              <a:rPr lang="en-US" altLang="en-US" sz="2200" dirty="0">
                <a:solidFill>
                  <a:srgbClr val="000000"/>
                </a:solidFill>
                <a:latin typeface="Consolas" panose="020B0609020204030204" pitchFamily="49" charset="0"/>
              </a:rPr>
              <a:t>string.</a:t>
            </a:r>
          </a:p>
          <a:p>
            <a:pPr eaLnBrk="1" hangingPunct="1"/>
            <a:r>
              <a:rPr lang="en-US" altLang="en-US" sz="2200" dirty="0">
                <a:solidFill>
                  <a:srgbClr val="000000"/>
                </a:solidFill>
                <a:latin typeface="+mn-lt"/>
              </a:rPr>
              <a:t>Class </a:t>
            </a:r>
            <a:r>
              <a:rPr lang="en-US" altLang="en-US" sz="2200" dirty="0">
                <a:solidFill>
                  <a:srgbClr val="000000"/>
                </a:solidFill>
                <a:latin typeface="Consolas" panose="020B0609020204030204" pitchFamily="49" charset="0"/>
              </a:rPr>
              <a:t>string</a:t>
            </a:r>
            <a:r>
              <a:rPr lang="en-US" altLang="en-US" sz="2200" dirty="0">
                <a:solidFill>
                  <a:srgbClr val="000000"/>
                </a:solidFill>
                <a:latin typeface="+mn-lt"/>
              </a:rPr>
              <a:t> provides member function </a:t>
            </a:r>
            <a:r>
              <a:rPr lang="en-US" altLang="en-US" sz="2200" b="1" dirty="0">
                <a:solidFill>
                  <a:schemeClr val="tx1"/>
                </a:solidFill>
                <a:latin typeface="Consolas" panose="020B0609020204030204" pitchFamily="49" charset="0"/>
              </a:rPr>
              <a:t>empty</a:t>
            </a:r>
            <a:r>
              <a:rPr lang="en-US" altLang="en-US" sz="2200" dirty="0">
                <a:solidFill>
                  <a:srgbClr val="000000"/>
                </a:solidFill>
                <a:latin typeface="+mn-lt"/>
              </a:rPr>
              <a:t> to determine whether a </a:t>
            </a:r>
            <a:r>
              <a:rPr lang="en-US" altLang="en-US" sz="2200" dirty="0">
                <a:solidFill>
                  <a:srgbClr val="000000"/>
                </a:solidFill>
                <a:latin typeface="Consolas" panose="020B0609020204030204" pitchFamily="49" charset="0"/>
              </a:rPr>
              <a:t>string</a:t>
            </a:r>
            <a:r>
              <a:rPr lang="en-US" altLang="en-US" sz="2200" dirty="0">
                <a:solidFill>
                  <a:srgbClr val="000000"/>
                </a:solidFill>
                <a:latin typeface="+mn-lt"/>
              </a:rPr>
              <a:t> is empty</a:t>
            </a:r>
          </a:p>
          <a:p>
            <a:pPr lvl="1"/>
            <a:r>
              <a:rPr lang="en-US" altLang="en-US" sz="2200" dirty="0">
                <a:solidFill>
                  <a:srgbClr val="000000"/>
                </a:solidFill>
                <a:latin typeface="+mn-lt"/>
              </a:rPr>
              <a:t>Returns </a:t>
            </a:r>
            <a:r>
              <a:rPr lang="en-US" altLang="en-US" sz="2200" dirty="0">
                <a:solidFill>
                  <a:srgbClr val="000000"/>
                </a:solidFill>
                <a:latin typeface="Consolas" panose="020B0609020204030204" pitchFamily="49" charset="0"/>
              </a:rPr>
              <a:t>true</a:t>
            </a:r>
            <a:r>
              <a:rPr lang="en-US" altLang="en-US" sz="2200" dirty="0">
                <a:solidFill>
                  <a:srgbClr val="000000"/>
                </a:solidFill>
                <a:latin typeface="+mn-lt"/>
              </a:rPr>
              <a:t> if the </a:t>
            </a:r>
            <a:r>
              <a:rPr lang="en-US" altLang="en-US" sz="2200" dirty="0">
                <a:solidFill>
                  <a:srgbClr val="000000"/>
                </a:solidFill>
                <a:latin typeface="Consolas" panose="020B0609020204030204" pitchFamily="49" charset="0"/>
              </a:rPr>
              <a:t>string</a:t>
            </a:r>
            <a:r>
              <a:rPr lang="en-US" altLang="en-US" sz="2200" dirty="0">
                <a:solidFill>
                  <a:srgbClr val="000000"/>
                </a:solidFill>
                <a:latin typeface="+mn-lt"/>
              </a:rPr>
              <a:t> is empty; otherwise, it returns </a:t>
            </a:r>
            <a:r>
              <a:rPr lang="en-US" altLang="en-US" sz="2200" dirty="0">
                <a:solidFill>
                  <a:srgbClr val="000000"/>
                </a:solidFill>
                <a:latin typeface="Consolas" panose="020B0609020204030204" pitchFamily="49" charset="0"/>
              </a:rPr>
              <a:t>false.</a:t>
            </a:r>
          </a:p>
          <a:p>
            <a:pPr eaLnBrk="1" hangingPunct="1"/>
            <a:r>
              <a:rPr lang="en-US" altLang="en-US" sz="2200" dirty="0">
                <a:solidFill>
                  <a:srgbClr val="000000"/>
                </a:solidFill>
                <a:latin typeface="+mn-lt"/>
              </a:rPr>
              <a:t>Class </a:t>
            </a:r>
            <a:r>
              <a:rPr lang="en-US" altLang="en-US" sz="2200" dirty="0">
                <a:solidFill>
                  <a:srgbClr val="000000"/>
                </a:solidFill>
                <a:latin typeface="Consolas" panose="020B0609020204030204" pitchFamily="49" charset="0"/>
              </a:rPr>
              <a:t>string</a:t>
            </a:r>
            <a:r>
              <a:rPr lang="en-US" altLang="en-US" sz="2200" dirty="0">
                <a:solidFill>
                  <a:srgbClr val="000000"/>
                </a:solidFill>
                <a:latin typeface="+mn-lt"/>
              </a:rPr>
              <a:t>’s overloaded +</a:t>
            </a:r>
            <a:r>
              <a:rPr lang="en-US" altLang="en-US" sz="2200" dirty="0">
                <a:solidFill>
                  <a:srgbClr val="000000"/>
                </a:solidFill>
                <a:latin typeface="Consolas" panose="020B0609020204030204" pitchFamily="49" charset="0"/>
              </a:rPr>
              <a:t>=</a:t>
            </a:r>
            <a:r>
              <a:rPr lang="en-US" altLang="en-US" sz="2200" dirty="0">
                <a:solidFill>
                  <a:srgbClr val="000000"/>
                </a:solidFill>
                <a:latin typeface="+mn-lt"/>
              </a:rPr>
              <a:t> operator performs string concatenation.</a:t>
            </a:r>
          </a:p>
          <a:p>
            <a:pPr lvl="1"/>
            <a:r>
              <a:rPr lang="en-US" altLang="en-US" sz="2200" dirty="0">
                <a:solidFill>
                  <a:srgbClr val="000000"/>
                </a:solidFill>
                <a:latin typeface="+mn-lt"/>
              </a:rPr>
              <a:t>A string literal can be appended to a </a:t>
            </a:r>
            <a:r>
              <a:rPr lang="en-US" altLang="en-US" sz="2200" dirty="0">
                <a:solidFill>
                  <a:srgbClr val="000000"/>
                </a:solidFill>
                <a:latin typeface="Consolas" panose="020B0609020204030204" pitchFamily="49" charset="0"/>
              </a:rPr>
              <a:t>string</a:t>
            </a:r>
            <a:r>
              <a:rPr lang="en-US" altLang="en-US" sz="2200" dirty="0">
                <a:solidFill>
                  <a:srgbClr val="000000"/>
                </a:solidFill>
                <a:latin typeface="+mn-lt"/>
              </a:rPr>
              <a:t> object by using operator </a:t>
            </a:r>
            <a:r>
              <a:rPr lang="en-US" altLang="en-US" sz="2200" dirty="0" smtClean="0">
                <a:solidFill>
                  <a:srgbClr val="000000"/>
                </a:solidFill>
                <a:latin typeface="Consolas" panose="020B0609020204030204" pitchFamily="49" charset="0"/>
              </a:rPr>
              <a:t>+=</a:t>
            </a:r>
            <a:endParaRPr lang="en-US" alt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17052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10.2 Using the Overloaded Operators of Standard Library Class </a:t>
            </a:r>
            <a:r>
              <a:rPr lang="en-US" dirty="0" smtClean="0">
                <a:solidFill>
                  <a:schemeClr val="tx2"/>
                </a:solidFill>
                <a:latin typeface="Consolas" panose="020B0609020204030204" pitchFamily="49" charset="0"/>
                <a:cs typeface="Times New Roman" panose="02020603050405020304" pitchFamily="18" charset="0"/>
              </a:rPr>
              <a:t>string</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t>(3 </a:t>
            </a:r>
            <a:r>
              <a:rPr lang="en-US" sz="2000" b="0" dirty="0"/>
              <a:t>of 6)</a:t>
            </a:r>
            <a:endParaRPr lang="en-US" sz="2000" dirty="0"/>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cs typeface="Times New Roman" panose="02020603050405020304" pitchFamily="18" charset="0"/>
              </a:rPr>
              <a:t>Class </a:t>
            </a:r>
            <a:r>
              <a:rPr lang="en-US" altLang="en-US" sz="2000" dirty="0" smtClean="0">
                <a:solidFill>
                  <a:srgbClr val="000000"/>
                </a:solidFill>
                <a:latin typeface="Consolas" panose="020B0609020204030204" pitchFamily="49" charset="0"/>
                <a:cs typeface="Times New Roman" panose="02020603050405020304" pitchFamily="18" charset="0"/>
              </a:rPr>
              <a:t>string</a:t>
            </a:r>
            <a:r>
              <a:rPr lang="en-US" altLang="en-US" sz="2000" dirty="0" smtClean="0">
                <a:solidFill>
                  <a:srgbClr val="000000"/>
                </a:solidFill>
                <a:latin typeface="+mn-lt"/>
                <a:cs typeface="Times New Roman" panose="02020603050405020304" pitchFamily="18" charset="0"/>
              </a:rPr>
              <a:t> </a:t>
            </a:r>
            <a:r>
              <a:rPr lang="en-US" altLang="en-US" sz="2000" dirty="0">
                <a:solidFill>
                  <a:srgbClr val="000000"/>
                </a:solidFill>
                <a:latin typeface="+mn-lt"/>
                <a:cs typeface="Times New Roman" panose="02020603050405020304" pitchFamily="18" charset="0"/>
              </a:rPr>
              <a:t>provides member function </a:t>
            </a:r>
            <a:r>
              <a:rPr lang="en-US" altLang="en-US" sz="2000" b="1" dirty="0">
                <a:solidFill>
                  <a:schemeClr val="tx1"/>
                </a:solidFill>
                <a:latin typeface="Consolas" panose="020B0609020204030204" pitchFamily="49" charset="0"/>
                <a:cs typeface="Times New Roman" panose="02020603050405020304" pitchFamily="18" charset="0"/>
              </a:rPr>
              <a:t>substr</a:t>
            </a:r>
            <a:r>
              <a:rPr lang="en-US" altLang="en-US" sz="2000" dirty="0">
                <a:solidFill>
                  <a:srgbClr val="000000"/>
                </a:solidFill>
                <a:latin typeface="+mn-lt"/>
                <a:cs typeface="Times New Roman" panose="02020603050405020304" pitchFamily="18" charset="0"/>
              </a:rPr>
              <a:t> to return a </a:t>
            </a:r>
            <a:r>
              <a:rPr lang="en-US" altLang="en-US" sz="2000" b="1" dirty="0">
                <a:solidFill>
                  <a:srgbClr val="000000"/>
                </a:solidFill>
                <a:latin typeface="+mn-lt"/>
                <a:cs typeface="Times New Roman" panose="02020603050405020304" pitchFamily="18" charset="0"/>
              </a:rPr>
              <a:t>portion</a:t>
            </a:r>
            <a:r>
              <a:rPr lang="en-US" altLang="en-US" sz="2000" dirty="0">
                <a:solidFill>
                  <a:srgbClr val="000000"/>
                </a:solidFill>
                <a:latin typeface="+mn-lt"/>
                <a:cs typeface="Times New Roman" panose="02020603050405020304" pitchFamily="18" charset="0"/>
              </a:rPr>
              <a:t> of a string as a</a:t>
            </a:r>
            <a:r>
              <a:rPr lang="en-US" altLang="en-US" sz="2000" dirty="0">
                <a:solidFill>
                  <a:srgbClr val="000000"/>
                </a:solidFill>
                <a:latin typeface="Consolas" panose="020B0609020204030204" pitchFamily="49" charset="0"/>
                <a:cs typeface="Times New Roman" panose="02020603050405020304" pitchFamily="18" charset="0"/>
              </a:rPr>
              <a:t> string </a:t>
            </a:r>
            <a:r>
              <a:rPr lang="en-US" altLang="en-US" sz="2000" dirty="0">
                <a:solidFill>
                  <a:srgbClr val="000000"/>
                </a:solidFill>
                <a:latin typeface="+mn-lt"/>
                <a:cs typeface="Times New Roman" panose="02020603050405020304" pitchFamily="18" charset="0"/>
              </a:rPr>
              <a:t>object.</a:t>
            </a:r>
          </a:p>
          <a:p>
            <a:pPr lvl="1"/>
            <a:r>
              <a:rPr lang="en-US" altLang="en-US" sz="2000" dirty="0">
                <a:solidFill>
                  <a:srgbClr val="000000"/>
                </a:solidFill>
                <a:latin typeface="+mn-lt"/>
                <a:cs typeface="Times New Roman" panose="02020603050405020304" pitchFamily="18" charset="0"/>
              </a:rPr>
              <a:t>The call to </a:t>
            </a:r>
            <a:r>
              <a:rPr lang="en-US" altLang="en-US" sz="2000" dirty="0">
                <a:solidFill>
                  <a:srgbClr val="000000"/>
                </a:solidFill>
                <a:latin typeface="Consolas" panose="020B0609020204030204" pitchFamily="49" charset="0"/>
                <a:cs typeface="Times New Roman" panose="02020603050405020304" pitchFamily="18" charset="0"/>
              </a:rPr>
              <a:t>substr</a:t>
            </a:r>
            <a:r>
              <a:rPr lang="en-US" altLang="en-US" sz="2000" dirty="0">
                <a:solidFill>
                  <a:srgbClr val="000000"/>
                </a:solidFill>
                <a:latin typeface="+mn-lt"/>
                <a:cs typeface="Times New Roman" panose="02020603050405020304" pitchFamily="18" charset="0"/>
              </a:rPr>
              <a:t> in line 50 obtains a 14-character substring (specified by the second argument) of </a:t>
            </a:r>
            <a:r>
              <a:rPr lang="en-US" altLang="en-US" sz="2000" dirty="0">
                <a:solidFill>
                  <a:srgbClr val="000000"/>
                </a:solidFill>
                <a:latin typeface="Consolas" panose="020B0609020204030204" pitchFamily="49" charset="0"/>
                <a:cs typeface="Times New Roman" panose="02020603050405020304" pitchFamily="18" charset="0"/>
              </a:rPr>
              <a:t>s1</a:t>
            </a:r>
            <a:r>
              <a:rPr lang="en-US" altLang="en-US" sz="2000" dirty="0">
                <a:solidFill>
                  <a:srgbClr val="000000"/>
                </a:solidFill>
                <a:latin typeface="+mn-lt"/>
                <a:cs typeface="Times New Roman" panose="02020603050405020304" pitchFamily="18" charset="0"/>
              </a:rPr>
              <a:t> starting at position 0 (specified by the first argument).</a:t>
            </a:r>
          </a:p>
          <a:p>
            <a:pPr lvl="1"/>
            <a:r>
              <a:rPr lang="en-US" altLang="en-US" sz="2000" dirty="0">
                <a:solidFill>
                  <a:srgbClr val="000000"/>
                </a:solidFill>
                <a:latin typeface="+mn-lt"/>
                <a:cs typeface="Times New Roman" panose="02020603050405020304" pitchFamily="18" charset="0"/>
              </a:rPr>
              <a:t>The call to </a:t>
            </a:r>
            <a:r>
              <a:rPr lang="en-US" altLang="en-US" sz="2000" dirty="0">
                <a:solidFill>
                  <a:srgbClr val="000000"/>
                </a:solidFill>
                <a:latin typeface="Consolas" panose="020B0609020204030204" pitchFamily="49" charset="0"/>
                <a:cs typeface="Times New Roman" panose="02020603050405020304" pitchFamily="18" charset="0"/>
              </a:rPr>
              <a:t>substr</a:t>
            </a:r>
            <a:r>
              <a:rPr lang="en-US" altLang="en-US" sz="2000" dirty="0">
                <a:solidFill>
                  <a:srgbClr val="000000"/>
                </a:solidFill>
                <a:latin typeface="+mn-lt"/>
                <a:cs typeface="Times New Roman" panose="02020603050405020304" pitchFamily="18" charset="0"/>
              </a:rPr>
              <a:t> in line 54 obtains a substring starting from position 15 of </a:t>
            </a:r>
            <a:r>
              <a:rPr lang="en-US" altLang="en-US" sz="2000" dirty="0">
                <a:solidFill>
                  <a:srgbClr val="000000"/>
                </a:solidFill>
                <a:latin typeface="Consolas" panose="020B0609020204030204" pitchFamily="49" charset="0"/>
                <a:cs typeface="Times New Roman" panose="02020603050405020304" pitchFamily="18" charset="0"/>
              </a:rPr>
              <a:t>s1</a:t>
            </a:r>
            <a:r>
              <a:rPr lang="en-US" altLang="en-US" sz="2000" dirty="0">
                <a:solidFill>
                  <a:srgbClr val="000000"/>
                </a:solidFill>
                <a:latin typeface="+mn-lt"/>
                <a:cs typeface="Times New Roman" panose="02020603050405020304" pitchFamily="18" charset="0"/>
              </a:rPr>
              <a:t>.</a:t>
            </a:r>
          </a:p>
          <a:p>
            <a:pPr lvl="1"/>
            <a:r>
              <a:rPr lang="en-US" altLang="en-US" sz="2000" dirty="0">
                <a:solidFill>
                  <a:srgbClr val="000000"/>
                </a:solidFill>
                <a:latin typeface="+mn-lt"/>
                <a:cs typeface="Times New Roman" panose="02020603050405020304" pitchFamily="18" charset="0"/>
              </a:rPr>
              <a:t>When the second argument is not specified, </a:t>
            </a:r>
            <a:r>
              <a:rPr lang="en-US" altLang="en-US" sz="2000" dirty="0">
                <a:solidFill>
                  <a:srgbClr val="000000"/>
                </a:solidFill>
                <a:latin typeface="Consolas" panose="020B0609020204030204" pitchFamily="49" charset="0"/>
                <a:cs typeface="Times New Roman" panose="02020603050405020304" pitchFamily="18" charset="0"/>
              </a:rPr>
              <a:t>substr</a:t>
            </a:r>
            <a:r>
              <a:rPr lang="en-US" altLang="en-US" sz="2000" dirty="0">
                <a:solidFill>
                  <a:srgbClr val="000000"/>
                </a:solidFill>
                <a:latin typeface="+mn-lt"/>
                <a:cs typeface="Times New Roman" panose="02020603050405020304" pitchFamily="18" charset="0"/>
              </a:rPr>
              <a:t> returns the </a:t>
            </a:r>
            <a:r>
              <a:rPr lang="en-US" altLang="en-US" sz="2000" b="1" dirty="0">
                <a:solidFill>
                  <a:srgbClr val="000000"/>
                </a:solidFill>
                <a:latin typeface="+mn-lt"/>
                <a:cs typeface="Times New Roman" panose="02020603050405020304" pitchFamily="18" charset="0"/>
              </a:rPr>
              <a:t>remainder</a:t>
            </a:r>
            <a:r>
              <a:rPr lang="en-US" altLang="en-US" sz="2000" dirty="0">
                <a:solidFill>
                  <a:srgbClr val="000000"/>
                </a:solidFill>
                <a:latin typeface="+mn-lt"/>
                <a:cs typeface="Times New Roman" panose="02020603050405020304" pitchFamily="18" charset="0"/>
              </a:rPr>
              <a:t> of the </a:t>
            </a:r>
            <a:r>
              <a:rPr lang="en-US" altLang="en-US" sz="2000" dirty="0">
                <a:solidFill>
                  <a:srgbClr val="000000"/>
                </a:solidFill>
                <a:latin typeface="Consolas" panose="020B0609020204030204" pitchFamily="49" charset="0"/>
                <a:cs typeface="Times New Roman" panose="02020603050405020304" pitchFamily="18" charset="0"/>
              </a:rPr>
              <a:t>string</a:t>
            </a:r>
            <a:r>
              <a:rPr lang="en-US" altLang="en-US" sz="2000" dirty="0">
                <a:solidFill>
                  <a:srgbClr val="000000"/>
                </a:solidFill>
                <a:latin typeface="+mn-lt"/>
                <a:cs typeface="Times New Roman" panose="02020603050405020304" pitchFamily="18" charset="0"/>
              </a:rPr>
              <a:t> on which it’s called.</a:t>
            </a:r>
          </a:p>
          <a:p>
            <a:pPr eaLnBrk="1" hangingPunct="1"/>
            <a:r>
              <a:rPr lang="en-US" altLang="en-US" sz="2000" dirty="0">
                <a:solidFill>
                  <a:srgbClr val="000000"/>
                </a:solidFill>
                <a:latin typeface="+mn-lt"/>
                <a:cs typeface="Times New Roman" panose="02020603050405020304" pitchFamily="18" charset="0"/>
              </a:rPr>
              <a:t>Class </a:t>
            </a:r>
            <a:r>
              <a:rPr lang="en-US" altLang="en-US" sz="2000" dirty="0">
                <a:solidFill>
                  <a:srgbClr val="000000"/>
                </a:solidFill>
                <a:latin typeface="Consolas" panose="020B0609020204030204" pitchFamily="49" charset="0"/>
                <a:cs typeface="Times New Roman" panose="02020603050405020304" pitchFamily="18" charset="0"/>
              </a:rPr>
              <a:t>string’</a:t>
            </a:r>
            <a:r>
              <a:rPr lang="en-US" altLang="en-US" sz="2000" dirty="0">
                <a:solidFill>
                  <a:srgbClr val="000000"/>
                </a:solidFill>
                <a:latin typeface="+mn-lt"/>
                <a:cs typeface="Times New Roman" panose="02020603050405020304" pitchFamily="18" charset="0"/>
              </a:rPr>
              <a:t>s overloaded [] operator can create </a:t>
            </a:r>
            <a:r>
              <a:rPr lang="en-US" altLang="en-US" sz="2000" b="1" dirty="0">
                <a:solidFill>
                  <a:srgbClr val="000000"/>
                </a:solidFill>
                <a:latin typeface="+mn-lt"/>
                <a:cs typeface="Times New Roman" panose="02020603050405020304" pitchFamily="18" charset="0"/>
              </a:rPr>
              <a:t>lvalues</a:t>
            </a:r>
            <a:r>
              <a:rPr lang="en-US" altLang="en-US" sz="2000" i="1" dirty="0">
                <a:solidFill>
                  <a:srgbClr val="000000"/>
                </a:solidFill>
                <a:latin typeface="+mn-lt"/>
                <a:cs typeface="Times New Roman" panose="02020603050405020304" pitchFamily="18" charset="0"/>
              </a:rPr>
              <a:t> </a:t>
            </a:r>
            <a:r>
              <a:rPr lang="en-US" altLang="en-US" sz="2000" dirty="0">
                <a:solidFill>
                  <a:srgbClr val="000000"/>
                </a:solidFill>
                <a:latin typeface="+mn-lt"/>
                <a:cs typeface="Times New Roman" panose="02020603050405020304" pitchFamily="18" charset="0"/>
              </a:rPr>
              <a:t>that enable new characters to replace existing characters in </a:t>
            </a:r>
            <a:r>
              <a:rPr lang="en-US" altLang="en-US" sz="2000" dirty="0">
                <a:solidFill>
                  <a:srgbClr val="000000"/>
                </a:solidFill>
                <a:latin typeface="Consolas" panose="020B0609020204030204" pitchFamily="49" charset="0"/>
                <a:cs typeface="Times New Roman" panose="02020603050405020304" pitchFamily="18" charset="0"/>
              </a:rPr>
              <a:t>s1</a:t>
            </a:r>
            <a:r>
              <a:rPr lang="en-US" altLang="en-US" sz="2000" dirty="0">
                <a:solidFill>
                  <a:srgbClr val="000000"/>
                </a:solidFill>
                <a:latin typeface="+mn-lt"/>
                <a:cs typeface="Times New Roman" panose="02020603050405020304" pitchFamily="18" charset="0"/>
              </a:rPr>
              <a:t>.</a:t>
            </a:r>
          </a:p>
          <a:p>
            <a:pPr lvl="1"/>
            <a:r>
              <a:rPr lang="en-US" altLang="en-US" sz="2000" b="1" dirty="0">
                <a:solidFill>
                  <a:srgbClr val="000000"/>
                </a:solidFill>
                <a:latin typeface="+mn-lt"/>
                <a:cs typeface="Times New Roman" panose="02020603050405020304" pitchFamily="18" charset="0"/>
              </a:rPr>
              <a:t>Class </a:t>
            </a:r>
            <a:r>
              <a:rPr lang="en-US" altLang="en-US" sz="2000" b="1" dirty="0">
                <a:solidFill>
                  <a:srgbClr val="000000"/>
                </a:solidFill>
                <a:latin typeface="Consolas" panose="020B0609020204030204" pitchFamily="49" charset="0"/>
                <a:cs typeface="Times New Roman" panose="02020603050405020304" pitchFamily="18" charset="0"/>
              </a:rPr>
              <a:t>string’</a:t>
            </a:r>
            <a:r>
              <a:rPr lang="en-US" altLang="en-US" sz="2000" b="1" dirty="0">
                <a:solidFill>
                  <a:srgbClr val="000000"/>
                </a:solidFill>
                <a:latin typeface="+mn-lt"/>
                <a:cs typeface="Times New Roman" panose="02020603050405020304" pitchFamily="18" charset="0"/>
              </a:rPr>
              <a:t>s overloaded [] operator does not perform any bounds checking</a:t>
            </a:r>
            <a:r>
              <a:rPr lang="en-US" altLang="en-US" sz="2000" b="1" dirty="0" smtClean="0">
                <a:solidFill>
                  <a:srgbClr val="000000"/>
                </a:solidFill>
                <a:latin typeface="+mn-lt"/>
                <a:cs typeface="Times New Roman" panose="02020603050405020304" pitchFamily="18" charset="0"/>
              </a:rPr>
              <a:t>.</a:t>
            </a:r>
            <a:endParaRPr lang="en-US" altLang="en-US" sz="2000" b="1"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4273874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10.2 Using the Overloaded Operators of Standard Library Class </a:t>
            </a:r>
            <a:r>
              <a:rPr lang="en-US" dirty="0">
                <a:solidFill>
                  <a:schemeClr val="tx2"/>
                </a:solidFill>
                <a:latin typeface="Consolas" panose="020B0609020204030204" pitchFamily="49" charset="0"/>
                <a:cs typeface="Times New Roman" panose="02020603050405020304" pitchFamily="18" charset="0"/>
              </a:rPr>
              <a:t>string</a:t>
            </a:r>
            <a:r>
              <a:rPr lang="en-US" dirty="0">
                <a:solidFill>
                  <a:schemeClr val="tx2"/>
                </a:solidFill>
                <a:latin typeface="Times New Roman" panose="02020603050405020304" pitchFamily="18" charset="0"/>
                <a:cs typeface="Times New Roman" panose="02020603050405020304" pitchFamily="18" charset="0"/>
              </a:rPr>
              <a:t> </a:t>
            </a:r>
            <a:r>
              <a:rPr lang="en-US" sz="2000" b="0" dirty="0" smtClean="0"/>
              <a:t>(4 </a:t>
            </a:r>
            <a:r>
              <a:rPr lang="en-US" sz="2000" b="0" dirty="0"/>
              <a:t>of 6)</a:t>
            </a:r>
            <a:endParaRPr lang="en-US" sz="2000" dirty="0">
              <a:latin typeface="Consolas" panose="020B0609020204030204" pitchFamily="49"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Class </a:t>
            </a:r>
            <a:r>
              <a:rPr lang="en-US" altLang="en-US" sz="2400" dirty="0">
                <a:solidFill>
                  <a:srgbClr val="000000"/>
                </a:solidFill>
                <a:latin typeface="Consolas" panose="020B0609020204030204" pitchFamily="49" charset="0"/>
              </a:rPr>
              <a:t>string</a:t>
            </a:r>
            <a:r>
              <a:rPr lang="en-US" altLang="en-US" sz="2400" dirty="0">
                <a:solidFill>
                  <a:srgbClr val="000000"/>
                </a:solidFill>
                <a:latin typeface="+mn-lt"/>
              </a:rPr>
              <a:t> </a:t>
            </a:r>
            <a:r>
              <a:rPr lang="en-US" altLang="en-US" sz="2400" b="1" dirty="0">
                <a:solidFill>
                  <a:srgbClr val="000000"/>
                </a:solidFill>
                <a:latin typeface="+mn-lt"/>
              </a:rPr>
              <a:t>does</a:t>
            </a:r>
            <a:r>
              <a:rPr lang="en-US" altLang="en-US" sz="2400" dirty="0">
                <a:solidFill>
                  <a:srgbClr val="000000"/>
                </a:solidFill>
                <a:latin typeface="+mn-lt"/>
              </a:rPr>
              <a:t> provide bounds checking in its member function </a:t>
            </a:r>
            <a:r>
              <a:rPr lang="en-US" altLang="en-US" sz="2400" b="1" dirty="0">
                <a:solidFill>
                  <a:schemeClr val="tx1"/>
                </a:solidFill>
                <a:latin typeface="Consolas" panose="020B0609020204030204" pitchFamily="49" charset="0"/>
              </a:rPr>
              <a:t>at</a:t>
            </a:r>
            <a:r>
              <a:rPr lang="en-US" altLang="en-US" sz="2400" dirty="0">
                <a:solidFill>
                  <a:srgbClr val="000000"/>
                </a:solidFill>
                <a:latin typeface="+mn-lt"/>
              </a:rPr>
              <a:t>, which throws an exception if its argument is an invalid subscript.</a:t>
            </a:r>
          </a:p>
          <a:p>
            <a:pPr lvl="1"/>
            <a:r>
              <a:rPr lang="en-US" altLang="en-US" sz="2400" dirty="0">
                <a:solidFill>
                  <a:srgbClr val="000000"/>
                </a:solidFill>
                <a:latin typeface="+mn-lt"/>
              </a:rPr>
              <a:t>If the subscript is valid, function</a:t>
            </a:r>
            <a:r>
              <a:rPr lang="en-US" altLang="en-US" sz="2400" dirty="0">
                <a:solidFill>
                  <a:srgbClr val="000000"/>
                </a:solidFill>
                <a:latin typeface="Consolas" panose="020B0609020204030204" pitchFamily="49" charset="0"/>
              </a:rPr>
              <a:t> at </a:t>
            </a:r>
            <a:r>
              <a:rPr lang="en-US" altLang="en-US" sz="2400" dirty="0">
                <a:solidFill>
                  <a:srgbClr val="000000"/>
                </a:solidFill>
                <a:latin typeface="+mn-lt"/>
              </a:rPr>
              <a:t>returns the character at the specified location as a modifiable </a:t>
            </a:r>
            <a:r>
              <a:rPr lang="en-US" altLang="en-US" sz="2400" b="1" dirty="0">
                <a:solidFill>
                  <a:srgbClr val="000000"/>
                </a:solidFill>
                <a:latin typeface="+mn-lt"/>
              </a:rPr>
              <a:t>lvalue</a:t>
            </a:r>
            <a:r>
              <a:rPr lang="en-US" altLang="en-US" sz="2400" i="1" dirty="0">
                <a:solidFill>
                  <a:srgbClr val="000000"/>
                </a:solidFill>
                <a:latin typeface="+mn-lt"/>
              </a:rPr>
              <a:t> </a:t>
            </a:r>
            <a:r>
              <a:rPr lang="en-US" altLang="en-US" sz="2400" dirty="0">
                <a:solidFill>
                  <a:srgbClr val="000000"/>
                </a:solidFill>
                <a:latin typeface="+mn-lt"/>
              </a:rPr>
              <a:t>or a nonmodifiable </a:t>
            </a:r>
            <a:r>
              <a:rPr lang="en-US" altLang="en-US" sz="2400" b="1" dirty="0">
                <a:solidFill>
                  <a:srgbClr val="000000"/>
                </a:solidFill>
                <a:latin typeface="+mn-lt"/>
              </a:rPr>
              <a:t>lvalue</a:t>
            </a:r>
            <a:r>
              <a:rPr lang="en-US" altLang="en-US" sz="2400" i="1" dirty="0">
                <a:solidFill>
                  <a:srgbClr val="000000"/>
                </a:solidFill>
                <a:latin typeface="+mn-lt"/>
              </a:rPr>
              <a:t> </a:t>
            </a:r>
            <a:r>
              <a:rPr lang="en-US" altLang="en-US" sz="2400" dirty="0">
                <a:solidFill>
                  <a:srgbClr val="000000"/>
                </a:solidFill>
                <a:latin typeface="+mn-lt"/>
              </a:rPr>
              <a:t>(e.g., a </a:t>
            </a:r>
            <a:r>
              <a:rPr lang="en-US" altLang="en-US" sz="2400" dirty="0">
                <a:solidFill>
                  <a:srgbClr val="000000"/>
                </a:solidFill>
                <a:latin typeface="Consolas" panose="020B0609020204030204" pitchFamily="49" charset="0"/>
              </a:rPr>
              <a:t>const</a:t>
            </a:r>
            <a:r>
              <a:rPr lang="en-US" altLang="en-US" sz="2400" dirty="0">
                <a:solidFill>
                  <a:srgbClr val="000000"/>
                </a:solidFill>
                <a:latin typeface="+mn-lt"/>
              </a:rPr>
              <a:t> reference), depending on the context in which the call appears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293271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10.3 </a:t>
            </a:r>
            <a:r>
              <a:rPr lang="en-US" dirty="0" smtClean="0">
                <a:solidFill>
                  <a:schemeClr val="tx2"/>
                </a:solidFill>
                <a:latin typeface="Times New Roman" panose="02020603050405020304" pitchFamily="18" charset="0"/>
                <a:cs typeface="Times New Roman" panose="02020603050405020304" pitchFamily="18" charset="0"/>
              </a:rPr>
              <a:t>Fundamentals </a:t>
            </a:r>
            <a:r>
              <a:rPr lang="en-US" dirty="0">
                <a:solidFill>
                  <a:schemeClr val="tx2"/>
                </a:solidFill>
                <a:latin typeface="Times New Roman" panose="02020603050405020304" pitchFamily="18" charset="0"/>
                <a:cs typeface="Times New Roman" panose="02020603050405020304" pitchFamily="18" charset="0"/>
              </a:rPr>
              <a:t>of Operator Overloading</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Overloaded operators provide a concise notation for manipulating string objects.</a:t>
            </a:r>
          </a:p>
          <a:p>
            <a:pPr eaLnBrk="1" hangingPunct="1"/>
            <a:r>
              <a:rPr lang="en-US" altLang="en-US" sz="2400" dirty="0">
                <a:solidFill>
                  <a:srgbClr val="000000"/>
                </a:solidFill>
                <a:latin typeface="+mn-lt"/>
              </a:rPr>
              <a:t>You can use operators with your own user-defined types as well.</a:t>
            </a:r>
          </a:p>
          <a:p>
            <a:pPr eaLnBrk="1" hangingPunct="1"/>
            <a:r>
              <a:rPr lang="en-US" altLang="en-US" sz="2400" dirty="0">
                <a:solidFill>
                  <a:srgbClr val="000000"/>
                </a:solidFill>
                <a:latin typeface="+mn-lt"/>
              </a:rPr>
              <a:t>Although C++ does not allow new operators to be created, it does allow most existing operators to be overloaded so that, when they’re used with objects, they have meaning appropriate to those objects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891699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10.3.1 </a:t>
            </a:r>
            <a:r>
              <a:rPr lang="en-US" dirty="0" smtClean="0">
                <a:solidFill>
                  <a:schemeClr val="tx2"/>
                </a:solidFill>
                <a:latin typeface="Times New Roman" panose="02020603050405020304" pitchFamily="18" charset="0"/>
                <a:cs typeface="Times New Roman" panose="02020603050405020304" pitchFamily="18" charset="0"/>
              </a:rPr>
              <a:t>Operator </a:t>
            </a:r>
            <a:r>
              <a:rPr lang="en-US" dirty="0">
                <a:solidFill>
                  <a:schemeClr val="tx2"/>
                </a:solidFill>
                <a:latin typeface="Times New Roman" panose="02020603050405020304" pitchFamily="18" charset="0"/>
                <a:cs typeface="Times New Roman" panose="02020603050405020304" pitchFamily="18" charset="0"/>
              </a:rPr>
              <a:t>Overloading Is Not Automatic</a:t>
            </a:r>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Operator overloading is not automatic—you must write operator-overloading functions to perform the desired operations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An operator is overloaded by writing a non-</a:t>
            </a:r>
            <a:r>
              <a:rPr lang="en-US" altLang="en-US" sz="2000" dirty="0">
                <a:solidFill>
                  <a:srgbClr val="000000"/>
                </a:solidFill>
                <a:latin typeface="Consolas" panose="020B0609020204030204" pitchFamily="49" charset="0"/>
              </a:rPr>
              <a:t>static</a:t>
            </a:r>
            <a:r>
              <a:rPr lang="en-US" altLang="en-US" sz="2000" dirty="0">
                <a:solidFill>
                  <a:srgbClr val="000000"/>
                </a:solidFill>
                <a:latin typeface="+mn-lt"/>
              </a:rPr>
              <a:t> member function definition or non-member function definition as you normally would, except that the function name starts with the keyword </a:t>
            </a:r>
            <a:r>
              <a:rPr lang="en-US" altLang="en-US" sz="2000" dirty="0">
                <a:solidFill>
                  <a:srgbClr val="000000"/>
                </a:solidFill>
                <a:latin typeface="Consolas" panose="020B0609020204030204" pitchFamily="49" charset="0"/>
              </a:rPr>
              <a:t>operator</a:t>
            </a:r>
            <a:r>
              <a:rPr lang="en-US" altLang="en-US" sz="2000" dirty="0">
                <a:solidFill>
                  <a:srgbClr val="000000"/>
                </a:solidFill>
                <a:latin typeface="+mn-lt"/>
              </a:rPr>
              <a:t> followed by the symbol for the </a:t>
            </a:r>
            <a:r>
              <a:rPr lang="en-US" altLang="en-US" sz="2000" dirty="0">
                <a:solidFill>
                  <a:srgbClr val="000000"/>
                </a:solidFill>
                <a:latin typeface="Consolas" panose="020B0609020204030204" pitchFamily="49" charset="0"/>
              </a:rPr>
              <a:t>operator</a:t>
            </a:r>
            <a:r>
              <a:rPr lang="en-US" altLang="en-US" sz="2000" dirty="0">
                <a:solidFill>
                  <a:srgbClr val="000000"/>
                </a:solidFill>
                <a:latin typeface="+mn-lt"/>
              </a:rPr>
              <a:t> being overloaded.</a:t>
            </a:r>
          </a:p>
          <a:p>
            <a:pPr lvl="1"/>
            <a:r>
              <a:rPr lang="en-US" altLang="en-US" sz="2000" dirty="0">
                <a:solidFill>
                  <a:srgbClr val="000000"/>
                </a:solidFill>
                <a:latin typeface="+mn-lt"/>
              </a:rPr>
              <a:t>For example, the function name </a:t>
            </a:r>
            <a:r>
              <a:rPr lang="en-US" altLang="en-US" sz="2000" dirty="0">
                <a:solidFill>
                  <a:srgbClr val="000000"/>
                </a:solidFill>
                <a:latin typeface="Consolas" panose="020B0609020204030204" pitchFamily="49" charset="0"/>
              </a:rPr>
              <a:t>operator+ </a:t>
            </a:r>
            <a:r>
              <a:rPr lang="en-US" altLang="en-US" sz="2000" dirty="0">
                <a:solidFill>
                  <a:srgbClr val="000000"/>
                </a:solidFill>
                <a:latin typeface="+mn-lt"/>
              </a:rPr>
              <a:t>would be used to overload the addition operator (</a:t>
            </a:r>
            <a:r>
              <a:rPr lang="en-US" altLang="en-US" sz="2000" dirty="0">
                <a:solidFill>
                  <a:srgbClr val="000000"/>
                </a:solidFill>
                <a:latin typeface="Consolas" panose="020B0609020204030204" pitchFamily="49" charset="0"/>
              </a:rPr>
              <a:t>+</a:t>
            </a:r>
            <a:r>
              <a:rPr lang="en-US" altLang="en-US" sz="2000" dirty="0">
                <a:solidFill>
                  <a:srgbClr val="000000"/>
                </a:solidFill>
                <a:latin typeface="+mn-lt"/>
              </a:rPr>
              <a:t>) for use with objects of a particular class (or </a:t>
            </a:r>
            <a:r>
              <a:rPr lang="en-US" altLang="en-US" sz="2000" dirty="0">
                <a:solidFill>
                  <a:srgbClr val="000000"/>
                </a:solidFill>
                <a:latin typeface="Consolas" panose="020B0609020204030204" pitchFamily="49" charset="0"/>
              </a:rPr>
              <a:t>enum</a:t>
            </a:r>
            <a:r>
              <a:rPr lang="en-US" altLang="en-US" sz="2000" dirty="0">
                <a:solidFill>
                  <a:srgbClr val="000000"/>
                </a:solidFill>
                <a:latin typeface="+mn-lt"/>
              </a:rPr>
              <a:t>).</a:t>
            </a:r>
          </a:p>
          <a:p>
            <a:r>
              <a:rPr lang="en-US" altLang="en-US" sz="2000" dirty="0">
                <a:solidFill>
                  <a:srgbClr val="000000"/>
                </a:solidFill>
                <a:latin typeface="+mn-lt"/>
              </a:rPr>
              <a:t>When operators are overloaded as member functions, they must be non-</a:t>
            </a:r>
            <a:r>
              <a:rPr lang="en-US" altLang="en-US" sz="2000" dirty="0">
                <a:solidFill>
                  <a:srgbClr val="000000"/>
                </a:solidFill>
                <a:latin typeface="Consolas" panose="020B0609020204030204" pitchFamily="49" charset="0"/>
              </a:rPr>
              <a:t>static</a:t>
            </a:r>
            <a:r>
              <a:rPr lang="en-US" altLang="en-US" sz="2000" dirty="0">
                <a:solidFill>
                  <a:srgbClr val="000000"/>
                </a:solidFill>
                <a:latin typeface="+mn-lt"/>
              </a:rPr>
              <a:t>, because </a:t>
            </a:r>
            <a:r>
              <a:rPr lang="en-US" altLang="en-US" sz="2000" b="1" dirty="0">
                <a:solidFill>
                  <a:srgbClr val="000000"/>
                </a:solidFill>
                <a:latin typeface="+mn-lt"/>
              </a:rPr>
              <a:t>they must be called on an object of the class </a:t>
            </a:r>
            <a:r>
              <a:rPr lang="en-US" altLang="en-US" sz="2000" dirty="0">
                <a:solidFill>
                  <a:srgbClr val="000000"/>
                </a:solidFill>
                <a:latin typeface="+mn-lt"/>
              </a:rPr>
              <a:t>and operate on that object</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349278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Learning Objectives </a:t>
            </a:r>
            <a:r>
              <a:rPr lang="en-US" sz="2000" b="0" dirty="0" smtClean="0">
                <a:solidFill>
                  <a:schemeClr val="tx2"/>
                </a:solidFill>
              </a:rPr>
              <a:t>(1 of 2)</a:t>
            </a:r>
            <a:endParaRPr lang="en-US" sz="2000" b="0" dirty="0">
              <a:solidFill>
                <a:schemeClr val="tx2"/>
              </a:solidFill>
            </a:endParaRPr>
          </a:p>
        </p:txBody>
      </p:sp>
      <p:sp>
        <p:nvSpPr>
          <p:cNvPr id="3" name="Text Placeholder 2"/>
          <p:cNvSpPr>
            <a:spLocks noGrp="1"/>
          </p:cNvSpPr>
          <p:nvPr>
            <p:ph idx="1"/>
          </p:nvPr>
        </p:nvSpPr>
        <p:spPr/>
        <p:txBody>
          <a:bodyPr/>
          <a:lstStyle/>
          <a:p>
            <a:pPr marL="0" indent="0">
              <a:buNone/>
            </a:pPr>
            <a:r>
              <a:rPr lang="en-US" sz="2400" dirty="0" smtClean="0">
                <a:latin typeface="+mn-lt"/>
              </a:rPr>
              <a:t>In this chapter you’ll:</a:t>
            </a:r>
          </a:p>
          <a:p>
            <a:pPr marL="256032" lvl="1" indent="-256032">
              <a:spcBef>
                <a:spcPts val="1500"/>
              </a:spcBef>
              <a:buFont typeface="Arial" panose="020B0604020202020204" pitchFamily="34" charset="0"/>
              <a:buChar char="•"/>
            </a:pPr>
            <a:r>
              <a:rPr lang="en-US" sz="2400" dirty="0" smtClean="0">
                <a:latin typeface="+mn-lt"/>
              </a:rPr>
              <a:t>Learn </a:t>
            </a:r>
            <a:r>
              <a:rPr lang="en-US" sz="2400" dirty="0">
                <a:latin typeface="+mn-lt"/>
              </a:rPr>
              <a:t>how </a:t>
            </a:r>
            <a:r>
              <a:rPr lang="en-US" sz="2400" dirty="0" smtClean="0">
                <a:latin typeface="+mn-lt"/>
              </a:rPr>
              <a:t>operator overloading </a:t>
            </a:r>
            <a:r>
              <a:rPr lang="en-US" sz="2400" dirty="0">
                <a:latin typeface="+mn-lt"/>
              </a:rPr>
              <a:t>can help </a:t>
            </a:r>
            <a:r>
              <a:rPr lang="en-US" sz="2400" dirty="0" smtClean="0">
                <a:latin typeface="+mn-lt"/>
              </a:rPr>
              <a:t>you craft </a:t>
            </a:r>
            <a:r>
              <a:rPr lang="en-US" sz="2400" dirty="0">
                <a:latin typeface="+mn-lt"/>
              </a:rPr>
              <a:t>valuable classes.</a:t>
            </a:r>
          </a:p>
          <a:p>
            <a:pPr marL="256032" lvl="1" indent="-256032">
              <a:spcBef>
                <a:spcPts val="1500"/>
              </a:spcBef>
              <a:buFont typeface="Arial" panose="020B0604020202020204" pitchFamily="34" charset="0"/>
              <a:buChar char="•"/>
            </a:pPr>
            <a:r>
              <a:rPr lang="en-US" sz="2400" dirty="0" smtClean="0">
                <a:latin typeface="+mn-lt"/>
              </a:rPr>
              <a:t>Overload </a:t>
            </a:r>
            <a:r>
              <a:rPr lang="en-US" sz="2400" dirty="0">
                <a:latin typeface="+mn-lt"/>
              </a:rPr>
              <a:t>unary and </a:t>
            </a:r>
            <a:r>
              <a:rPr lang="en-US" sz="2400" dirty="0" smtClean="0">
                <a:latin typeface="+mn-lt"/>
              </a:rPr>
              <a:t>binary operators</a:t>
            </a:r>
            <a:r>
              <a:rPr lang="en-US" sz="2400" dirty="0">
                <a:latin typeface="+mn-lt"/>
              </a:rPr>
              <a:t>.</a:t>
            </a:r>
          </a:p>
          <a:p>
            <a:pPr marL="256032" lvl="1" indent="-256032">
              <a:spcBef>
                <a:spcPts val="1500"/>
              </a:spcBef>
              <a:buFont typeface="Arial" panose="020B0604020202020204" pitchFamily="34" charset="0"/>
              <a:buChar char="•"/>
            </a:pPr>
            <a:r>
              <a:rPr lang="en-US" sz="2400" dirty="0" smtClean="0">
                <a:latin typeface="+mn-lt"/>
              </a:rPr>
              <a:t>Convert </a:t>
            </a:r>
            <a:r>
              <a:rPr lang="en-US" sz="2400" dirty="0">
                <a:latin typeface="+mn-lt"/>
              </a:rPr>
              <a:t>objects from </a:t>
            </a:r>
            <a:r>
              <a:rPr lang="en-US" sz="2400" dirty="0" smtClean="0">
                <a:latin typeface="+mn-lt"/>
              </a:rPr>
              <a:t>one class </a:t>
            </a:r>
            <a:r>
              <a:rPr lang="en-US" sz="2400" dirty="0">
                <a:latin typeface="+mn-lt"/>
              </a:rPr>
              <a:t>to another.</a:t>
            </a:r>
          </a:p>
          <a:p>
            <a:pPr marL="256032" lvl="1" indent="-256032">
              <a:spcBef>
                <a:spcPts val="1500"/>
              </a:spcBef>
              <a:buFont typeface="Arial" panose="020B0604020202020204" pitchFamily="34" charset="0"/>
              <a:buChar char="•"/>
            </a:pPr>
            <a:r>
              <a:rPr lang="en-US" sz="2400" dirty="0" smtClean="0">
                <a:latin typeface="+mn-lt"/>
              </a:rPr>
              <a:t>Use </a:t>
            </a:r>
            <a:r>
              <a:rPr lang="en-US" sz="2400" dirty="0">
                <a:latin typeface="+mn-lt"/>
              </a:rPr>
              <a:t>overloaded </a:t>
            </a:r>
            <a:r>
              <a:rPr lang="en-US" sz="2400" dirty="0" smtClean="0">
                <a:latin typeface="+mn-lt"/>
              </a:rPr>
              <a:t>operators and </a:t>
            </a:r>
            <a:r>
              <a:rPr lang="en-US" sz="2400" dirty="0">
                <a:latin typeface="+mn-lt"/>
              </a:rPr>
              <a:t>additional features </a:t>
            </a:r>
            <a:r>
              <a:rPr lang="en-US" sz="2400" dirty="0" smtClean="0">
                <a:latin typeface="+mn-lt"/>
              </a:rPr>
              <a:t>of class </a:t>
            </a:r>
            <a:r>
              <a:rPr lang="en-US" sz="2400" dirty="0">
                <a:latin typeface="Consolas" panose="020B0609020204030204" pitchFamily="49" charset="0"/>
              </a:rPr>
              <a:t>string.</a:t>
            </a:r>
          </a:p>
          <a:p>
            <a:pPr marL="256032" lvl="1" indent="-256032">
              <a:spcBef>
                <a:spcPts val="1500"/>
              </a:spcBef>
              <a:buFont typeface="Arial" panose="020B0604020202020204" pitchFamily="34" charset="0"/>
              <a:buChar char="•"/>
            </a:pPr>
            <a:r>
              <a:rPr lang="en-US" sz="2400" dirty="0" smtClean="0">
                <a:latin typeface="+mn-lt"/>
              </a:rPr>
              <a:t>Create </a:t>
            </a:r>
            <a:r>
              <a:rPr lang="en-US" sz="2400" dirty="0">
                <a:latin typeface="Consolas" panose="020B0609020204030204" pitchFamily="49" charset="0"/>
              </a:rPr>
              <a:t>PhoneNumber</a:t>
            </a:r>
            <a:r>
              <a:rPr lang="en-US" sz="2400" dirty="0">
                <a:latin typeface="+mn-lt"/>
              </a:rPr>
              <a:t>, </a:t>
            </a:r>
            <a:r>
              <a:rPr lang="en-US" sz="2400" dirty="0" smtClean="0">
                <a:latin typeface="Consolas" panose="020B0609020204030204" pitchFamily="49" charset="0"/>
              </a:rPr>
              <a:t>Date</a:t>
            </a:r>
            <a:r>
              <a:rPr lang="en-US" sz="2400" dirty="0" smtClean="0">
                <a:latin typeface="+mn-lt"/>
              </a:rPr>
              <a:t> and </a:t>
            </a:r>
            <a:r>
              <a:rPr lang="en-US" sz="2400" dirty="0">
                <a:latin typeface="Consolas" panose="020B0609020204030204" pitchFamily="49" charset="0"/>
              </a:rPr>
              <a:t>Array</a:t>
            </a:r>
            <a:r>
              <a:rPr lang="en-US" sz="2400" dirty="0">
                <a:latin typeface="+mn-lt"/>
              </a:rPr>
              <a:t> classes </a:t>
            </a:r>
            <a:r>
              <a:rPr lang="en-US" sz="2400" dirty="0" smtClean="0">
                <a:latin typeface="+mn-lt"/>
              </a:rPr>
              <a:t>that provide </a:t>
            </a:r>
            <a:r>
              <a:rPr lang="en-US" sz="2400" dirty="0">
                <a:latin typeface="+mn-lt"/>
              </a:rPr>
              <a:t>overloaded operators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25328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10.3.2 </a:t>
            </a:r>
            <a:r>
              <a:rPr lang="en-US" dirty="0" smtClean="0">
                <a:solidFill>
                  <a:schemeClr val="tx2"/>
                </a:solidFill>
                <a:latin typeface="Times New Roman" panose="02020603050405020304" pitchFamily="18" charset="0"/>
                <a:cs typeface="Times New Roman" panose="02020603050405020304" pitchFamily="18" charset="0"/>
              </a:rPr>
              <a:t>Operators </a:t>
            </a:r>
            <a:r>
              <a:rPr lang="en-US" dirty="0">
                <a:solidFill>
                  <a:schemeClr val="tx2"/>
                </a:solidFill>
                <a:latin typeface="Times New Roman" panose="02020603050405020304" pitchFamily="18" charset="0"/>
                <a:cs typeface="Times New Roman" panose="02020603050405020304" pitchFamily="18" charset="0"/>
              </a:rPr>
              <a:t>That You Do Not Have to Overload</a:t>
            </a:r>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To use an operator on class objects, you must define overloaded operator functions for that class—with three exceptions.</a:t>
            </a:r>
          </a:p>
          <a:p>
            <a:pPr lvl="1"/>
            <a:r>
              <a:rPr lang="en-US" altLang="en-US" sz="2000" b="1" dirty="0">
                <a:solidFill>
                  <a:srgbClr val="000000"/>
                </a:solidFill>
                <a:latin typeface="+mn-lt"/>
              </a:rPr>
              <a:t>The assignment operator (</a:t>
            </a:r>
            <a:r>
              <a:rPr lang="en-US" altLang="en-US" sz="2000" b="1" dirty="0">
                <a:solidFill>
                  <a:srgbClr val="000000"/>
                </a:solidFill>
                <a:latin typeface="Consolas" panose="020B0609020204030204" pitchFamily="49" charset="0"/>
              </a:rPr>
              <a:t>=</a:t>
            </a:r>
            <a:r>
              <a:rPr lang="en-US" altLang="en-US" sz="2000" b="1" dirty="0">
                <a:solidFill>
                  <a:srgbClr val="000000"/>
                </a:solidFill>
                <a:latin typeface="+mn-lt"/>
              </a:rPr>
              <a:t>)</a:t>
            </a:r>
            <a:r>
              <a:rPr lang="en-US" altLang="en-US" sz="2000" i="1" dirty="0">
                <a:solidFill>
                  <a:srgbClr val="000000"/>
                </a:solidFill>
                <a:latin typeface="+mn-lt"/>
              </a:rPr>
              <a:t> </a:t>
            </a:r>
            <a:r>
              <a:rPr lang="en-US" altLang="en-US" sz="2000" dirty="0">
                <a:solidFill>
                  <a:srgbClr val="000000"/>
                </a:solidFill>
                <a:latin typeface="+mn-lt"/>
              </a:rPr>
              <a:t>may be used with </a:t>
            </a:r>
            <a:r>
              <a:rPr lang="en-US" altLang="en-US" sz="2000" b="1" dirty="0">
                <a:solidFill>
                  <a:srgbClr val="000000"/>
                </a:solidFill>
                <a:latin typeface="+mn-lt"/>
              </a:rPr>
              <a:t>most</a:t>
            </a:r>
            <a:r>
              <a:rPr lang="en-US" altLang="en-US" sz="2000" i="1" dirty="0">
                <a:solidFill>
                  <a:srgbClr val="000000"/>
                </a:solidFill>
                <a:latin typeface="+mn-lt"/>
              </a:rPr>
              <a:t> </a:t>
            </a:r>
            <a:r>
              <a:rPr lang="en-US" altLang="en-US" sz="2000" dirty="0">
                <a:solidFill>
                  <a:srgbClr val="000000"/>
                </a:solidFill>
                <a:latin typeface="+mn-lt"/>
              </a:rPr>
              <a:t>classes to perform </a:t>
            </a:r>
            <a:r>
              <a:rPr lang="en-US" altLang="en-US" sz="2000" b="1" dirty="0">
                <a:solidFill>
                  <a:srgbClr val="000000"/>
                </a:solidFill>
                <a:latin typeface="+mn-lt"/>
              </a:rPr>
              <a:t>memberwise</a:t>
            </a:r>
            <a:r>
              <a:rPr lang="en-US" altLang="en-US" sz="2000" dirty="0">
                <a:solidFill>
                  <a:srgbClr val="000000"/>
                </a:solidFill>
                <a:latin typeface="+mn-lt"/>
              </a:rPr>
              <a:t> </a:t>
            </a:r>
            <a:r>
              <a:rPr lang="en-US" altLang="en-US" sz="2000" b="1" dirty="0">
                <a:solidFill>
                  <a:srgbClr val="000000"/>
                </a:solidFill>
                <a:latin typeface="+mn-lt"/>
              </a:rPr>
              <a:t>assignment</a:t>
            </a:r>
            <a:r>
              <a:rPr lang="en-US" altLang="en-US" sz="2000" dirty="0">
                <a:solidFill>
                  <a:srgbClr val="000000"/>
                </a:solidFill>
                <a:latin typeface="+mn-lt"/>
              </a:rPr>
              <a:t> of the data members—each data member is assigned from the assignment’s “source” object (on the right) to the “target” object (on the left</a:t>
            </a:r>
            <a:r>
              <a:rPr lang="en-US" altLang="en-US" sz="2000" dirty="0" smtClean="0">
                <a:solidFill>
                  <a:srgbClr val="000000"/>
                </a:solidFill>
                <a:latin typeface="+mn-lt"/>
              </a:rPr>
              <a:t>).</a:t>
            </a:r>
            <a:endParaRPr lang="en-US" altLang="en-US" sz="2000" dirty="0">
              <a:solidFill>
                <a:srgbClr val="000000"/>
              </a:solidFill>
              <a:latin typeface="+mn-lt"/>
            </a:endParaRPr>
          </a:p>
          <a:p>
            <a:pPr lvl="2"/>
            <a:r>
              <a:rPr lang="en-US" altLang="en-US" sz="2000" b="1" dirty="0">
                <a:solidFill>
                  <a:srgbClr val="000000"/>
                </a:solidFill>
                <a:latin typeface="+mn-lt"/>
              </a:rPr>
              <a:t>Memberwise assignment is dangerous for classes with pointer members</a:t>
            </a:r>
            <a:r>
              <a:rPr lang="en-US" altLang="en-US" sz="2000" dirty="0">
                <a:solidFill>
                  <a:srgbClr val="000000"/>
                </a:solidFill>
                <a:latin typeface="+mn-lt"/>
              </a:rPr>
              <a:t>, so we’ll explicitly overload the assignment operator for such classes.</a:t>
            </a:r>
          </a:p>
          <a:p>
            <a:pPr lvl="1" eaLnBrk="1" hangingPunct="1"/>
            <a:r>
              <a:rPr lang="en-US" altLang="en-US" sz="2000" b="1" dirty="0">
                <a:solidFill>
                  <a:srgbClr val="000000"/>
                </a:solidFill>
                <a:latin typeface="+mn-lt"/>
              </a:rPr>
              <a:t>The address operator (&amp;)</a:t>
            </a:r>
            <a:r>
              <a:rPr lang="en-US" altLang="en-US" sz="2000" i="1" dirty="0">
                <a:solidFill>
                  <a:srgbClr val="000000"/>
                </a:solidFill>
                <a:latin typeface="+mn-lt"/>
              </a:rPr>
              <a:t> </a:t>
            </a:r>
            <a:r>
              <a:rPr lang="en-US" altLang="en-US" sz="2000" dirty="0">
                <a:solidFill>
                  <a:srgbClr val="000000"/>
                </a:solidFill>
                <a:latin typeface="+mn-lt"/>
              </a:rPr>
              <a:t>returns a pointer to the object; this operator also can be overloaded</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b="1" dirty="0">
                <a:solidFill>
                  <a:srgbClr val="000000"/>
                </a:solidFill>
                <a:latin typeface="+mn-lt"/>
              </a:rPr>
              <a:t>The comma operator </a:t>
            </a:r>
            <a:r>
              <a:rPr lang="en-US" altLang="en-US" sz="2000" dirty="0">
                <a:solidFill>
                  <a:srgbClr val="000000"/>
                </a:solidFill>
                <a:latin typeface="+mn-lt"/>
              </a:rPr>
              <a:t>evaluates the expression to its left then the expression to its right, and returns the value of the latter expression</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106576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10.3.3 </a:t>
            </a:r>
            <a:r>
              <a:rPr lang="en-US" dirty="0" smtClean="0">
                <a:solidFill>
                  <a:schemeClr val="tx2"/>
                </a:solidFill>
                <a:latin typeface="Times New Roman" panose="02020603050405020304" pitchFamily="18" charset="0"/>
                <a:cs typeface="Times New Roman" panose="02020603050405020304" pitchFamily="18" charset="0"/>
              </a:rPr>
              <a:t>Operators </a:t>
            </a:r>
            <a:r>
              <a:rPr lang="en-US" dirty="0">
                <a:solidFill>
                  <a:schemeClr val="tx2"/>
                </a:solidFill>
                <a:latin typeface="Times New Roman" panose="02020603050405020304" pitchFamily="18" charset="0"/>
                <a:cs typeface="Times New Roman" panose="02020603050405020304" pitchFamily="18" charset="0"/>
              </a:rPr>
              <a:t>That Cannot Be Overloaded</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Most of C++’s operators can be overloaded.</a:t>
            </a:r>
          </a:p>
          <a:p>
            <a:pPr eaLnBrk="1" hangingPunct="1"/>
            <a:r>
              <a:rPr lang="en-US" altLang="en-US" sz="2400" dirty="0">
                <a:solidFill>
                  <a:srgbClr val="000000"/>
                </a:solidFill>
                <a:latin typeface="+mn-lt"/>
              </a:rPr>
              <a:t>Figure 10.2 shows the operators that cannot be overloaded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489819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10.2 Operators That Cannot Be Overloaded</a:t>
            </a:r>
            <a:endParaRPr lang="en-US" dirty="0"/>
          </a:p>
        </p:txBody>
      </p:sp>
      <p:pic>
        <p:nvPicPr>
          <p:cNvPr id="4" name="Picture 3" descr="Operators that cannot be over loaded are as follows. Period, period asterisk, pointer to member, colon colon, question mark colon."/>
          <p:cNvPicPr>
            <a:picLocks noChangeAspect="1"/>
          </p:cNvPicPr>
          <p:nvPr/>
        </p:nvPicPr>
        <p:blipFill rotWithShape="1">
          <a:blip r:embed="rId2"/>
          <a:srcRect r="779" b="7943"/>
          <a:stretch/>
        </p:blipFill>
        <p:spPr>
          <a:xfrm>
            <a:off x="604933" y="2114491"/>
            <a:ext cx="7872318" cy="1609784"/>
          </a:xfrm>
          <a:prstGeom prst="rect">
            <a:avLst/>
          </a:prstGeom>
        </p:spPr>
      </p:pic>
    </p:spTree>
    <p:extLst>
      <p:ext uri="{BB962C8B-B14F-4D97-AF65-F5344CB8AC3E}">
        <p14:creationId xmlns:p14="http://schemas.microsoft.com/office/powerpoint/2010/main" val="703765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10.3.4 </a:t>
            </a:r>
            <a:r>
              <a:rPr lang="en-US" dirty="0" smtClean="0">
                <a:solidFill>
                  <a:schemeClr val="tx2"/>
                </a:solidFill>
                <a:latin typeface="Times New Roman" panose="02020603050405020304" pitchFamily="18" charset="0"/>
                <a:cs typeface="Times New Roman" panose="02020603050405020304" pitchFamily="18" charset="0"/>
              </a:rPr>
              <a:t>Rules </a:t>
            </a:r>
            <a:r>
              <a:rPr lang="en-US" dirty="0">
                <a:solidFill>
                  <a:schemeClr val="tx2"/>
                </a:solidFill>
                <a:latin typeface="Times New Roman" panose="02020603050405020304" pitchFamily="18" charset="0"/>
                <a:cs typeface="Times New Roman" panose="02020603050405020304" pitchFamily="18" charset="0"/>
              </a:rPr>
              <a:t>and Restrictions on Operator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sz="2000" b="0" dirty="0" smtClean="0">
                <a:solidFill>
                  <a:schemeClr val="tx2"/>
                </a:solidFill>
                <a:latin typeface="Times New Roman" panose="02020603050405020304" pitchFamily="18" charset="0"/>
                <a:cs typeface="Times New Roman" panose="02020603050405020304" pitchFamily="18" charset="0"/>
              </a:rPr>
              <a:t>(1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An operator’s precedence cannot be changed by overloading</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However, parentheses can be used to force the order of evaluation of overloaded operators in an expression</a:t>
            </a:r>
            <a:r>
              <a:rPr lang="en-US" altLang="en-US" sz="2000" dirty="0" smtClean="0">
                <a:solidFill>
                  <a:srgbClr val="000000"/>
                </a:solidFill>
                <a:latin typeface="+mn-lt"/>
              </a:rPr>
              <a:t>.</a:t>
            </a:r>
            <a:endParaRPr lang="en-US" altLang="en-US" sz="2000" dirty="0">
              <a:solidFill>
                <a:srgbClr val="000000"/>
              </a:solidFill>
              <a:latin typeface="+mn-lt"/>
            </a:endParaRPr>
          </a:p>
          <a:p>
            <a:r>
              <a:rPr lang="en-US" altLang="en-US" sz="2000" dirty="0">
                <a:solidFill>
                  <a:srgbClr val="000000"/>
                </a:solidFill>
                <a:latin typeface="+mn-lt"/>
              </a:rPr>
              <a:t>An operator’s associativity cannot be changed by overloading</a:t>
            </a:r>
          </a:p>
          <a:p>
            <a:pPr lvl="1" eaLnBrk="1" hangingPunct="1"/>
            <a:r>
              <a:rPr lang="en-US" altLang="en-US" sz="2000" dirty="0">
                <a:solidFill>
                  <a:srgbClr val="000000"/>
                </a:solidFill>
                <a:latin typeface="+mn-lt"/>
              </a:rPr>
              <a:t>if an operator normally associates from left to right, then so do all of its overloaded versions.</a:t>
            </a:r>
          </a:p>
          <a:p>
            <a:r>
              <a:rPr lang="en-US" altLang="en-US" sz="2000" dirty="0">
                <a:solidFill>
                  <a:srgbClr val="000000"/>
                </a:solidFill>
                <a:latin typeface="+mn-lt"/>
              </a:rPr>
              <a:t>An operator’s “arity” (that is, the number of operands an operator takes) cannot be change</a:t>
            </a:r>
          </a:p>
          <a:p>
            <a:pPr lvl="1" eaLnBrk="1" hangingPunct="1"/>
            <a:r>
              <a:rPr lang="en-US" altLang="en-US" sz="2000" dirty="0">
                <a:solidFill>
                  <a:srgbClr val="000000"/>
                </a:solidFill>
                <a:latin typeface="+mn-lt"/>
              </a:rPr>
              <a:t>overloaded unary operators remain unary operators; overloaded binary operators remain binary operators. Operators </a:t>
            </a:r>
            <a:r>
              <a:rPr lang="en-US" altLang="en-US" sz="2000" dirty="0">
                <a:solidFill>
                  <a:srgbClr val="000000"/>
                </a:solidFill>
                <a:latin typeface="Consolas" panose="020B0609020204030204" pitchFamily="49" charset="0"/>
              </a:rPr>
              <a:t>&amp;</a:t>
            </a:r>
            <a:r>
              <a:rPr lang="en-US" altLang="en-US" sz="2000" dirty="0">
                <a:solidFill>
                  <a:srgbClr val="000000"/>
                </a:solidFill>
                <a:latin typeface="+mn-lt"/>
              </a:rPr>
              <a:t>, *, </a:t>
            </a:r>
            <a:r>
              <a:rPr lang="en-US" altLang="en-US" sz="2000" dirty="0">
                <a:solidFill>
                  <a:srgbClr val="000000"/>
                </a:solidFill>
                <a:latin typeface="Consolas" panose="020B0609020204030204" pitchFamily="49" charset="0"/>
              </a:rPr>
              <a:t>+</a:t>
            </a:r>
            <a:r>
              <a:rPr lang="en-US" altLang="en-US" sz="2000" dirty="0">
                <a:solidFill>
                  <a:srgbClr val="000000"/>
                </a:solidFill>
                <a:latin typeface="+mn-lt"/>
              </a:rPr>
              <a:t> and </a:t>
            </a:r>
            <a:r>
              <a:rPr lang="en-US" altLang="en-US" sz="2000" dirty="0">
                <a:solidFill>
                  <a:srgbClr val="000000"/>
                </a:solidFill>
                <a:latin typeface="Consolas" panose="020B0609020204030204" pitchFamily="49" charset="0"/>
              </a:rPr>
              <a:t>- </a:t>
            </a:r>
            <a:r>
              <a:rPr lang="en-US" altLang="en-US" sz="2000" dirty="0">
                <a:solidFill>
                  <a:srgbClr val="000000"/>
                </a:solidFill>
                <a:latin typeface="+mn-lt"/>
              </a:rPr>
              <a:t>all have both unary and binary versions; these unary and binary versions can be separately overloaded</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9903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10.3.4 Rules and Restrictions on Operator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Only existing operators can be overloaded.</a:t>
            </a:r>
          </a:p>
          <a:p>
            <a:pPr eaLnBrk="1" hangingPunct="1"/>
            <a:r>
              <a:rPr lang="en-US" altLang="en-US" sz="2400" dirty="0">
                <a:solidFill>
                  <a:srgbClr val="000000"/>
                </a:solidFill>
                <a:latin typeface="+mn-lt"/>
              </a:rPr>
              <a:t>You cannot overload operators how an operator works for fundamental type values</a:t>
            </a:r>
          </a:p>
          <a:p>
            <a:pPr lvl="1" eaLnBrk="1" hangingPunct="1"/>
            <a:r>
              <a:rPr lang="en-US" altLang="en-US" sz="2400" dirty="0">
                <a:solidFill>
                  <a:srgbClr val="000000"/>
                </a:solidFill>
                <a:latin typeface="+mn-lt"/>
              </a:rPr>
              <a:t>For example, you cannot make the + operator subtract two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s. Operator overloading works only with objects of user-defined types or with a mixture of an object of a user-defined type and an object of a fundamental type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186837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10.3.4 Rules and Restrictions on Operator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Related operators, like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must be overloaded separately.</a:t>
            </a:r>
          </a:p>
          <a:p>
            <a:pPr eaLnBrk="1" hangingPunct="1"/>
            <a:r>
              <a:rPr lang="en-US" altLang="en-US" sz="2400" dirty="0">
                <a:solidFill>
                  <a:srgbClr val="000000"/>
                </a:solidFill>
                <a:latin typeface="+mn-lt"/>
              </a:rPr>
              <a:t>When overloading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-&gt;</a:t>
            </a:r>
            <a:r>
              <a:rPr lang="en-US" altLang="en-US" sz="2400" dirty="0">
                <a:solidFill>
                  <a:srgbClr val="000000"/>
                </a:solidFill>
                <a:latin typeface="+mn-lt"/>
              </a:rPr>
              <a:t> or any of the assignment operators, the operator overloading function must be declared as a class member</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For all other overloadable operators, the operator overloading functions can be member functions or non-member functions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572791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Software Engineering Observation 10.1</a:t>
            </a:r>
          </a:p>
        </p:txBody>
      </p:sp>
      <p:sp>
        <p:nvSpPr>
          <p:cNvPr id="7" name="Text Placeholder 6"/>
          <p:cNvSpPr>
            <a:spLocks noGrp="1"/>
          </p:cNvSpPr>
          <p:nvPr>
            <p:ph type="body" idx="1"/>
          </p:nvPr>
        </p:nvSpPr>
        <p:spPr/>
        <p:txBody>
          <a:bodyPr/>
          <a:lstStyle/>
          <a:p>
            <a:pPr marL="0" indent="0">
              <a:buNone/>
            </a:pPr>
            <a:r>
              <a:rPr lang="en-US" sz="2400" dirty="0">
                <a:latin typeface="+mn-lt"/>
              </a:rPr>
              <a:t>Overload operators for class types so they work as closely as possible to the way </a:t>
            </a:r>
            <a:r>
              <a:rPr lang="en-US" sz="2400" dirty="0" smtClean="0">
                <a:latin typeface="+mn-lt"/>
              </a:rPr>
              <a:t>built-in operators </a:t>
            </a:r>
            <a:r>
              <a:rPr lang="en-US" sz="2400" dirty="0">
                <a:latin typeface="+mn-lt"/>
              </a:rPr>
              <a:t>work on fundamental types.</a:t>
            </a:r>
          </a:p>
        </p:txBody>
      </p:sp>
    </p:spTree>
    <p:extLst>
      <p:ext uri="{BB962C8B-B14F-4D97-AF65-F5344CB8AC3E}">
        <p14:creationId xmlns:p14="http://schemas.microsoft.com/office/powerpoint/2010/main" val="1534712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10.4 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dirty="0">
                <a:solidFill>
                  <a:schemeClr val="tx2"/>
                </a:solidFill>
                <a:latin typeface="Times New Roman" panose="02020603050405020304" pitchFamily="18" charset="0"/>
                <a:cs typeface="Times New Roman" panose="02020603050405020304" pitchFamily="18" charset="0"/>
              </a:rPr>
              <a:t>Binary Operators</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 binary operator can be overloaded as a non-</a:t>
            </a:r>
            <a:r>
              <a:rPr lang="en-US" altLang="en-US" sz="2400" dirty="0">
                <a:solidFill>
                  <a:srgbClr val="000000"/>
                </a:solidFill>
                <a:latin typeface="Consolas" panose="020B0609020204030204" pitchFamily="49" charset="0"/>
              </a:rPr>
              <a:t>static</a:t>
            </a:r>
            <a:r>
              <a:rPr lang="en-US" altLang="en-US" sz="2400" dirty="0">
                <a:solidFill>
                  <a:srgbClr val="000000"/>
                </a:solidFill>
                <a:latin typeface="+mn-lt"/>
              </a:rPr>
              <a:t> member function with one parameter or as a non-member function with two parameters (one of those parameters must be either a class object or a reference to a class object).</a:t>
            </a:r>
          </a:p>
          <a:p>
            <a:pPr eaLnBrk="1" hangingPunct="1"/>
            <a:r>
              <a:rPr lang="en-US" altLang="en-US" sz="2400" dirty="0">
                <a:solidFill>
                  <a:srgbClr val="000000"/>
                </a:solidFill>
                <a:latin typeface="+mn-lt"/>
              </a:rPr>
              <a:t>As a non-member function, binary operator </a:t>
            </a:r>
            <a:r>
              <a:rPr lang="en-US" altLang="en-US" sz="2400" dirty="0">
                <a:solidFill>
                  <a:srgbClr val="000000"/>
                </a:solidFill>
                <a:latin typeface="Consolas" panose="020B0609020204030204" pitchFamily="49" charset="0"/>
              </a:rPr>
              <a:t>&lt;</a:t>
            </a:r>
            <a:r>
              <a:rPr lang="en-US" altLang="en-US" sz="2400" dirty="0">
                <a:solidFill>
                  <a:srgbClr val="000000"/>
                </a:solidFill>
                <a:latin typeface="+mn-lt"/>
              </a:rPr>
              <a:t> must take two arguments—one of which must be an object (or a reference to an object) of the class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9583131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dirty="0">
                <a:solidFill>
                  <a:schemeClr val="tx2"/>
                </a:solidFill>
                <a:latin typeface="Times New Roman" panose="02020603050405020304" pitchFamily="18" charset="0"/>
                <a:cs typeface="Times New Roman" panose="02020603050405020304" pitchFamily="18" charset="0"/>
              </a:rPr>
              <a:t>10.5 Overloading the Binary Stream Insertion and Stream Extraction </a:t>
            </a:r>
            <a:r>
              <a:rPr lang="en-IN" sz="3000" dirty="0" smtClean="0">
                <a:solidFill>
                  <a:schemeClr val="tx2"/>
                </a:solidFill>
                <a:latin typeface="Times New Roman" panose="02020603050405020304" pitchFamily="18" charset="0"/>
                <a:cs typeface="Times New Roman" panose="02020603050405020304" pitchFamily="18" charset="0"/>
              </a:rPr>
              <a:t>Operators </a:t>
            </a:r>
            <a:r>
              <a:rPr lang="en-IN" sz="2000" b="0" dirty="0" smtClean="0">
                <a:solidFill>
                  <a:schemeClr val="tx2"/>
                </a:solidFill>
                <a:latin typeface="Times New Roman" panose="02020603050405020304" pitchFamily="18" charset="0"/>
                <a:cs typeface="Times New Roman" panose="02020603050405020304" pitchFamily="18" charset="0"/>
              </a:rPr>
              <a:t>(1 of 6)</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You can input and output fundamental-type data using the stream extraction operator </a:t>
            </a:r>
            <a:r>
              <a:rPr lang="en-US" altLang="en-US" sz="2400" dirty="0">
                <a:solidFill>
                  <a:srgbClr val="000000"/>
                </a:solidFill>
                <a:latin typeface="Consolas" panose="020B0609020204030204" pitchFamily="49" charset="0"/>
              </a:rPr>
              <a:t>&gt;&gt;</a:t>
            </a:r>
            <a:r>
              <a:rPr lang="en-US" altLang="en-US" sz="2400" dirty="0">
                <a:solidFill>
                  <a:srgbClr val="000000"/>
                </a:solidFill>
                <a:latin typeface="+mn-lt"/>
              </a:rPr>
              <a:t> and the stream insertion operator </a:t>
            </a:r>
            <a:r>
              <a:rPr lang="en-US" altLang="en-US" sz="2400" dirty="0">
                <a:solidFill>
                  <a:srgbClr val="000000"/>
                </a:solidFill>
                <a:latin typeface="Consolas" panose="020B0609020204030204" pitchFamily="49" charset="0"/>
              </a:rPr>
              <a:t>&lt;&lt;</a:t>
            </a:r>
            <a:r>
              <a:rPr lang="en-US" altLang="en-US" sz="2400" dirty="0">
                <a:solidFill>
                  <a:srgbClr val="000000"/>
                </a:solidFill>
                <a:latin typeface="+mn-lt"/>
              </a:rPr>
              <a:t>.</a:t>
            </a:r>
          </a:p>
          <a:p>
            <a:pPr eaLnBrk="1" hangingPunct="1"/>
            <a:r>
              <a:rPr lang="en-US" altLang="en-US" sz="2400" dirty="0">
                <a:solidFill>
                  <a:srgbClr val="000000"/>
                </a:solidFill>
                <a:latin typeface="+mn-lt"/>
              </a:rPr>
              <a:t>The C++ class libraries overload these binary operators for each fundamental type, including pointers and </a:t>
            </a:r>
            <a:r>
              <a:rPr lang="en-US" altLang="en-US" sz="2400" dirty="0">
                <a:solidFill>
                  <a:srgbClr val="000000"/>
                </a:solidFill>
                <a:latin typeface="Consolas" panose="020B0609020204030204" pitchFamily="49" charset="0"/>
              </a:rPr>
              <a:t>char</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strings.</a:t>
            </a:r>
          </a:p>
          <a:p>
            <a:pPr eaLnBrk="1" hangingPunct="1"/>
            <a:r>
              <a:rPr lang="en-US" altLang="en-US" sz="2400" dirty="0">
                <a:solidFill>
                  <a:srgbClr val="000000"/>
                </a:solidFill>
                <a:latin typeface="+mn-lt"/>
              </a:rPr>
              <a:t>You can also overload these operators to perform input and output for your own types.</a:t>
            </a:r>
          </a:p>
          <a:p>
            <a:pPr eaLnBrk="1" hangingPunct="1"/>
            <a:r>
              <a:rPr lang="en-US" altLang="en-US" sz="2400" dirty="0">
                <a:solidFill>
                  <a:srgbClr val="000000"/>
                </a:solidFill>
                <a:latin typeface="+mn-lt"/>
              </a:rPr>
              <a:t>The program of Figs. 10.3–10.5 overloads these operators to input and output </a:t>
            </a:r>
            <a:r>
              <a:rPr lang="en-US" altLang="en-US" sz="2400" dirty="0">
                <a:solidFill>
                  <a:srgbClr val="000000"/>
                </a:solidFill>
                <a:latin typeface="Consolas" panose="020B0609020204030204" pitchFamily="49" charset="0"/>
              </a:rPr>
              <a:t>PhoneNumber</a:t>
            </a:r>
            <a:r>
              <a:rPr lang="en-US" altLang="en-US" sz="2400" dirty="0">
                <a:solidFill>
                  <a:srgbClr val="000000"/>
                </a:solidFill>
                <a:latin typeface="+mn-lt"/>
              </a:rPr>
              <a:t> objects in the format “</a:t>
            </a:r>
            <a:r>
              <a:rPr lang="en-US" altLang="en-US" sz="2400" dirty="0">
                <a:solidFill>
                  <a:srgbClr val="000000"/>
                </a:solidFill>
                <a:latin typeface="Consolas" panose="020B0609020204030204" pitchFamily="49" charset="0"/>
              </a:rPr>
              <a:t>(</a:t>
            </a:r>
            <a:r>
              <a:rPr lang="en-US" altLang="en-US" sz="2400" dirty="0" smtClean="0">
                <a:solidFill>
                  <a:srgbClr val="000000"/>
                </a:solidFill>
                <a:latin typeface="Consolas" panose="020B0609020204030204" pitchFamily="49" charset="0"/>
              </a:rPr>
              <a:t>000) 000-0000.</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30118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03728"/>
          </a:xfrm>
        </p:spPr>
        <p:txBody>
          <a:bodyPr anchor="b"/>
          <a:lstStyle/>
          <a:p>
            <a:r>
              <a:rPr lang="en-IN" sz="2800" dirty="0"/>
              <a:t>Figure 10.3 </a:t>
            </a:r>
            <a:r>
              <a:rPr lang="en-IN" sz="2800" dirty="0">
                <a:latin typeface="Consolas" panose="020B0609020204030204" pitchFamily="49" charset="0"/>
              </a:rPr>
              <a:t>PhoneNumber</a:t>
            </a:r>
            <a:r>
              <a:rPr lang="en-IN" sz="2800" dirty="0"/>
              <a:t> Class with Overloaded Stream Insertion and Stream Extraction Operators as </a:t>
            </a:r>
            <a:r>
              <a:rPr lang="en-IN" sz="2800" dirty="0">
                <a:latin typeface="Consolas" panose="020B0609020204030204" pitchFamily="49" charset="0"/>
              </a:rPr>
              <a:t>Friend</a:t>
            </a:r>
            <a:r>
              <a:rPr lang="en-IN" sz="2800" dirty="0"/>
              <a:t> Functions</a:t>
            </a:r>
            <a:endParaRPr lang="en-US" sz="2800" dirty="0"/>
          </a:p>
        </p:txBody>
      </p:sp>
      <p:pic>
        <p:nvPicPr>
          <p:cNvPr id="4" name="Picture 3" descr="Computer code has 18 lines. The lines read as follows. Line 1. forward slash forward slash F i g period 10 period 3 colon Phone Number period h. Line 2. forward slash forward slash Phone Number class definition. Line 3. hash if n d e f PHONE NUMBER underscore H. Line 4. hash define PHONE NUMBER underscore H. Line 5. blank. Line 6. hash include left angle bracket i o stream right angle bracket. Line 7. hash include left angle bracket string right angle bracket. Line 8. blank. Line 9. class Phone Number left brace. Line 10, indented once. friend s t d colon colon o stream ampersand operator left angle bracket left angle bracket left parenthesis s t d colon colon o stream ampersand comma c o n s t Phone Number ampersand right parenthesis semicolon. Line 11, indented once. friend s t d colon colon i stream ampersand operator right angle bracket right angle bracket left parenthesis s t d colon colon i stream ampersand comma Phone Number ampersand right parenthesis semicolon. Line 12. private colon. Line 13, indented once. s t d colon colon string area Code semicolon forward slash forward slash 3 hyphen digit area code. Line 14, indented once. s t d colon colon string exchange semicolon forward slash forward slash 3 hyphen digit exchange. Line 15, indented once. s t d colon colon string line semicolon forward slash forward slash 4 hyphen digit line. Line 16. right brace semicolon. Line 17. blank. Line 18. hash end if."/>
          <p:cNvPicPr>
            <a:picLocks noChangeAspect="1"/>
          </p:cNvPicPr>
          <p:nvPr/>
        </p:nvPicPr>
        <p:blipFill>
          <a:blip r:embed="rId2"/>
          <a:stretch>
            <a:fillRect/>
          </a:stretch>
        </p:blipFill>
        <p:spPr>
          <a:xfrm>
            <a:off x="803606" y="2170279"/>
            <a:ext cx="6928132" cy="3476786"/>
          </a:xfrm>
          <a:prstGeom prst="rect">
            <a:avLst/>
          </a:prstGeom>
        </p:spPr>
      </p:pic>
    </p:spTree>
    <p:extLst>
      <p:ext uri="{BB962C8B-B14F-4D97-AF65-F5344CB8AC3E}">
        <p14:creationId xmlns:p14="http://schemas.microsoft.com/office/powerpoint/2010/main" val="3530880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a:t>
            </a:r>
            <a:r>
              <a:rPr lang="en-US" dirty="0" smtClean="0">
                <a:solidFill>
                  <a:schemeClr val="tx2"/>
                </a:solidFill>
              </a:rPr>
              <a:t>Objectives </a:t>
            </a:r>
            <a:r>
              <a:rPr lang="en-US" sz="2000" b="0" dirty="0" smtClean="0">
                <a:solidFill>
                  <a:schemeClr val="tx2"/>
                </a:solidFill>
              </a:rPr>
              <a:t>(2 of 2)</a:t>
            </a:r>
            <a:endParaRPr lang="en-US" sz="2000" b="0" dirty="0">
              <a:solidFill>
                <a:schemeClr val="tx2"/>
              </a:solidFill>
            </a:endParaRPr>
          </a:p>
        </p:txBody>
      </p:sp>
      <p:sp>
        <p:nvSpPr>
          <p:cNvPr id="3" name="Text Placeholder 2"/>
          <p:cNvSpPr>
            <a:spLocks noGrp="1"/>
          </p:cNvSpPr>
          <p:nvPr>
            <p:ph idx="1"/>
          </p:nvPr>
        </p:nvSpPr>
        <p:spPr/>
        <p:txBody>
          <a:bodyPr/>
          <a:lstStyle/>
          <a:p>
            <a:pPr marL="256032" lvl="1" indent="-256032">
              <a:spcBef>
                <a:spcPts val="1500"/>
              </a:spcBef>
              <a:buFont typeface="Arial" panose="020B0604020202020204" pitchFamily="34" charset="0"/>
              <a:buChar char="•"/>
            </a:pPr>
            <a:r>
              <a:rPr lang="en-US" sz="2400" dirty="0" smtClean="0">
                <a:latin typeface="+mn-lt"/>
              </a:rPr>
              <a:t>Perform </a:t>
            </a:r>
            <a:r>
              <a:rPr lang="en-US" sz="2400" dirty="0">
                <a:latin typeface="+mn-lt"/>
              </a:rPr>
              <a:t>dynamic memory allocation with </a:t>
            </a:r>
            <a:r>
              <a:rPr lang="en-US" sz="2400" dirty="0">
                <a:latin typeface="Consolas" panose="020B0609020204030204" pitchFamily="49" charset="0"/>
              </a:rPr>
              <a:t>new</a:t>
            </a:r>
            <a:r>
              <a:rPr lang="en-US" sz="2400" dirty="0">
                <a:latin typeface="+mn-lt"/>
              </a:rPr>
              <a:t> and </a:t>
            </a:r>
            <a:r>
              <a:rPr lang="en-US" sz="2400" dirty="0">
                <a:latin typeface="Consolas" panose="020B0609020204030204" pitchFamily="49" charset="0"/>
              </a:rPr>
              <a:t>delete.</a:t>
            </a:r>
          </a:p>
          <a:p>
            <a:pPr marL="256032" lvl="1" indent="-256032">
              <a:spcBef>
                <a:spcPts val="1500"/>
              </a:spcBef>
              <a:buFont typeface="Arial" panose="020B0604020202020204" pitchFamily="34" charset="0"/>
              <a:buChar char="•"/>
            </a:pPr>
            <a:r>
              <a:rPr lang="en-US" sz="2400" dirty="0" smtClean="0">
                <a:latin typeface="+mn-lt"/>
              </a:rPr>
              <a:t>Understand </a:t>
            </a:r>
            <a:r>
              <a:rPr lang="en-US" sz="2400" dirty="0">
                <a:latin typeface="+mn-lt"/>
              </a:rPr>
              <a:t>how keyword </a:t>
            </a:r>
            <a:r>
              <a:rPr lang="en-US" sz="2400" dirty="0">
                <a:latin typeface="Consolas" panose="020B0609020204030204" pitchFamily="49" charset="0"/>
              </a:rPr>
              <a:t>explicit</a:t>
            </a:r>
            <a:r>
              <a:rPr lang="en-US" sz="2400" dirty="0">
                <a:latin typeface="+mn-lt"/>
              </a:rPr>
              <a:t> prevents a constructor from being used for implicit conversions.</a:t>
            </a:r>
          </a:p>
          <a:p>
            <a:pPr marL="256032" lvl="1" indent="-256032">
              <a:spcBef>
                <a:spcPts val="1500"/>
              </a:spcBef>
              <a:buFont typeface="Arial" panose="020B0604020202020204" pitchFamily="34" charset="0"/>
              <a:buChar char="•"/>
            </a:pPr>
            <a:r>
              <a:rPr lang="en-US" sz="2400" dirty="0" smtClean="0">
                <a:latin typeface="+mn-lt"/>
              </a:rPr>
              <a:t>Experience </a:t>
            </a:r>
            <a:r>
              <a:rPr lang="en-US" sz="2400" dirty="0">
                <a:latin typeface="+mn-lt"/>
              </a:rPr>
              <a:t>a “light-bulb moment” when you’ll truly appreciate the elegance and beauty of the class concept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677658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95400"/>
          </a:xfrm>
        </p:spPr>
        <p:txBody>
          <a:bodyPr anchor="b"/>
          <a:lstStyle/>
          <a:p>
            <a:r>
              <a:rPr lang="en-IN" sz="2800" dirty="0"/>
              <a:t>Figure 10.4 | Overloaded Stream Insertion and Stream Extraction Operators for Class </a:t>
            </a:r>
            <a:r>
              <a:rPr lang="en-IN" sz="2800" dirty="0" smtClean="0">
                <a:latin typeface="Consolas" panose="020B0609020204030204" pitchFamily="49" charset="0"/>
              </a:rPr>
              <a:t>PhoneNumber</a:t>
            </a:r>
            <a:r>
              <a:rPr lang="en-IN" sz="2800" dirty="0" smtClean="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pic>
        <p:nvPicPr>
          <p:cNvPr id="4" name="Picture 3" descr="Computer code has 28 lines. The lines read as follows. Line 1. forward slash forward slash F i g period 10 period 4 colon Phone Number period c p p. Line 2. forward slash forward slash Overloaded stream insertion and stream extraction operators. Line 3. forward slash forward slash for class Phone Number period. Line 4. hash include left angle bracket i o, m a n i p right angle bracket. Line 5. hash include double quote Phone Number period h double quote. Line 6. using namespace s t d semicolon. Line 7. blank. Line 8. forward slash forward slash overloaded stream insertion operator semicolon cannot be a member function. Line 9. forward slash forward slash if we would like to invoke it with c out left angle bracket left angle bracket some Phone Number semicolon. Line 10. O stream ampersand operator left angle bracket left angle bracket left parenthesis o stream ampersand output comma c o n s t Phone Number ampersand number right parenthesis left brace. This line is highlighted. Line 11, indented once. output left angle bracket left angle bracket double quote Area code colon double quote left angle bracket left angle bracket number period area Code left angle bracket left angle bracket double quote back slash n Exchange colon double quote. Line 12, indented twice. left angle bracket left angle bracket number period exchange left angle bracket left angle bracket double quote back slash n Line colon double quote left angle bracket left angle bracket number period line left angle bracket left angle bracket double quote back slash n double quote. Line 13, indented twice. left angle bracket left angle bracket double quote left parenthesis double quote left angle bracket left angle bracket number period area Code left angle bracket left angle bracket double quote right parenthesis double quote left angle bracket left angle bracket number period exchange left angle bracket left angle bracket double quote hyphen double quote. Line 14, indented twice. left angle bracket left angle bracket number period line left angle bracket left angle bracket double quote back slash n double quote semicolon. Line 15, indented once. return output semicolon forward slash forward slash enables c out left angle bracket left angle bracket a left angle bracket left angle bracket b left angle bracket left angle bracket c semicolon. The words, return output semicolon, are highlighted. Line 16. right brace. Line 17. blank."/>
          <p:cNvPicPr>
            <a:picLocks noChangeAspect="1"/>
          </p:cNvPicPr>
          <p:nvPr/>
        </p:nvPicPr>
        <p:blipFill>
          <a:blip r:embed="rId2"/>
          <a:stretch>
            <a:fillRect/>
          </a:stretch>
        </p:blipFill>
        <p:spPr>
          <a:xfrm>
            <a:off x="817672" y="1939031"/>
            <a:ext cx="7209442" cy="3423825"/>
          </a:xfrm>
          <a:prstGeom prst="rect">
            <a:avLst/>
          </a:prstGeom>
        </p:spPr>
      </p:pic>
    </p:spTree>
    <p:extLst>
      <p:ext uri="{BB962C8B-B14F-4D97-AF65-F5344CB8AC3E}">
        <p14:creationId xmlns:p14="http://schemas.microsoft.com/office/powerpoint/2010/main" val="11595405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295400"/>
          </a:xfrm>
        </p:spPr>
        <p:txBody>
          <a:bodyPr anchor="b"/>
          <a:lstStyle/>
          <a:p>
            <a:r>
              <a:rPr lang="en-IN" sz="2800" dirty="0"/>
              <a:t>Figure 10.4 | Overloaded Stream Insertion and Stream Extraction Operators for Class </a:t>
            </a:r>
            <a:r>
              <a:rPr lang="en-IN" sz="2800" dirty="0">
                <a:latin typeface="Consolas" panose="020B0609020204030204" pitchFamily="49" charset="0"/>
              </a:rPr>
              <a:t>PhoneNumber</a:t>
            </a:r>
            <a:r>
              <a:rPr lang="en-US" sz="2800" dirty="0" smtClean="0"/>
              <a:t>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2)</a:t>
            </a:r>
            <a:endParaRPr lang="en-US" sz="2000" dirty="0"/>
          </a:p>
        </p:txBody>
      </p:sp>
      <p:pic>
        <p:nvPicPr>
          <p:cNvPr id="6" name="Picture 5" descr="The code continues. Line 18. forward slash forward slash overloaded stream extraction operator semicolon cannot be a member function. Line 19. 19 forward slash forward slash if we would like to invoke it with c in right angle bracket right angle bracket some Phone Number semicolon. Line 20. i stream ampersand operator right angle bracket right angle bracket left parenthesis i stream ampersand input comma Phone Number ampersand number right parenthesis left brace. the words, i stream ampersand operator right angle bracket right angle bracket left parenthesis i stream ampersand input comma Phone Number ampersand number right parenthesis are highlighted. Line 21, indented once. input period ignore left parenthesis right parenthesis semicolon forward slash forward slash skip left parenthesis. The words, input period ignore left parenthesis right parenthesis are highlighted. Line 22, indented once. input right angle bracket right angle bracket set w left parenthesis 3 right parenthesis right angle bracket right angle bracket number period area Code semicolon forward slash forward slash input area code. Line 23, indented once. input period ignore left parenthesis 2 right parenthesis semicolon forward slash forward slash skip right parenthesis and space. The words, input period ignore left parenthesis 2 right parenthesis are highlighted. Line 24, indented once. input right angle bracket right angle bracket set w left parenthesis 3 right parenthesis right angle bracket right angle bracket number period exchange semicolon forward slash forward slash input exchange. Line 25, indented once. input period ignore left parenthesis right parenthesis semicolon forward slash forward slash skip hyphen left parenthesis hyphen right parenthesis. Line 26, indented once. input right angle bracket right angle bracket set w left parenthesis 4 right parenthesis right angle bracket right angle bracket number period line semicolon forward slash forward slash input line. Line 27, indented once. return input semicolon forward slash forward slash enables c in right angle bracket right angle bracket a right angle bracket right angle bracket b right angle bracket right angle bracket c semicolon. The words, return input semicolon are highlighted. Line 28. right brace."/>
          <p:cNvPicPr>
            <a:picLocks noChangeAspect="1"/>
          </p:cNvPicPr>
          <p:nvPr/>
        </p:nvPicPr>
        <p:blipFill>
          <a:blip r:embed="rId2"/>
          <a:stretch>
            <a:fillRect/>
          </a:stretch>
        </p:blipFill>
        <p:spPr>
          <a:xfrm>
            <a:off x="817672" y="2218277"/>
            <a:ext cx="7209442" cy="2303137"/>
          </a:xfrm>
          <a:prstGeom prst="rect">
            <a:avLst/>
          </a:prstGeom>
        </p:spPr>
      </p:pic>
    </p:spTree>
    <p:extLst>
      <p:ext uri="{BB962C8B-B14F-4D97-AF65-F5344CB8AC3E}">
        <p14:creationId xmlns:p14="http://schemas.microsoft.com/office/powerpoint/2010/main" val="35404851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10.5 Overloaded Stream Insertion and Stream Extraction </a:t>
            </a:r>
            <a:r>
              <a:rPr lang="en-IN" dirty="0" smtClean="0"/>
              <a:t>Operators </a:t>
            </a:r>
            <a:r>
              <a:rPr lang="en-IN" sz="2000" b="0" dirty="0" smtClean="0"/>
              <a:t>(1 of 3)</a:t>
            </a:r>
            <a:endParaRPr lang="en-US" sz="2000" b="0" dirty="0"/>
          </a:p>
        </p:txBody>
      </p:sp>
      <p:pic>
        <p:nvPicPr>
          <p:cNvPr id="6" name="Picture 5" descr="Computer code has 22 lines. The lines read as follows. Line 1. forward slash forward slash Fig period 10 period 5 colon fig10 underscore 05 period c p p. Line 2. forward slash forward slash Demonstrating class Phone Number's overloaded stream insertion. Line 3. forward slash forward slash and stream extraction operators period. Line 4. hash include left angle bracket i o stream right angle bracket. Line 5. hash include double quote Phone Number period h double quote. Line 6. using namespace s t d semicolon. Line 7. blank. Line 8. i n t main left parenthesis right parenthesis left brace. Line 9, indented once. Phone Number phone semicolon forward slash forward slash create object phone. Line 10. blank. Line 11, indented once. c out left angle bracket left angle bracket double quote Enter phone number in the form left parenthesis 555 right parenthesis 5 5 5 hyphen 5 5 5 5 colon double quote left angle bracket left angle bracket end l semicolon. Line 12. blank. Line 13, indented once. forward slash forward slash c in right angle bracket right angle bracket phone invokes operator right angle bracket right angle bracket by implicitly issuing. Line 14, indented once. forward slash forward slash the non-member function call operator right angle bracket right angle bracket left parenthesis c in comma phone right parenthesis. Line 15, indented once. c in right angle bracket right angle bracket phone semicolon. Lines 13 to 15 are highlighted. Line 16. blank. Line 17, indented once. c out left angle bracket left angle bracket double quote back slash n The phone number entered was colon back slash n double quote semicolon. Line 18. blank. Line 19, indented once. forward slash forward slash c out left angle bracket left angle bracket phone invokes operator left angle bracket left angle bracket by implicitly issuing. Line 20, indented once. forward slash forward slash the non- member function call operator left angle bracket left angle bracket left parenthesis c out comma phone right parenthesis. Line 21, indented once. c out left angle bracket left angle bracket phone left angle bracket left angle bracket end l semicolon. Lines 19 to 321 are highlighted. Line 22. right brace."/>
          <p:cNvPicPr>
            <a:picLocks noChangeAspect="1"/>
          </p:cNvPicPr>
          <p:nvPr/>
        </p:nvPicPr>
        <p:blipFill>
          <a:blip r:embed="rId2"/>
          <a:stretch>
            <a:fillRect/>
          </a:stretch>
        </p:blipFill>
        <p:spPr>
          <a:xfrm>
            <a:off x="803606" y="1802023"/>
            <a:ext cx="6928132" cy="4036464"/>
          </a:xfrm>
          <a:prstGeom prst="rect">
            <a:avLst/>
          </a:prstGeom>
        </p:spPr>
      </p:pic>
    </p:spTree>
    <p:extLst>
      <p:ext uri="{BB962C8B-B14F-4D97-AF65-F5344CB8AC3E}">
        <p14:creationId xmlns:p14="http://schemas.microsoft.com/office/powerpoint/2010/main" val="2170262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10.5 Overloaded Stream Insertion and Stream Extraction </a:t>
            </a:r>
            <a:r>
              <a:rPr lang="en-IN" dirty="0" smtClean="0"/>
              <a:t>Operators </a:t>
            </a:r>
            <a:r>
              <a:rPr lang="en-IN" sz="2000" b="0" dirty="0" smtClean="0"/>
              <a:t>(2 </a:t>
            </a:r>
            <a:r>
              <a:rPr lang="en-IN" sz="2000" b="0" dirty="0"/>
              <a:t>of </a:t>
            </a:r>
            <a:r>
              <a:rPr lang="en-IN" sz="2000" b="0" dirty="0" smtClean="0"/>
              <a:t>3)</a:t>
            </a:r>
            <a:endParaRPr lang="en-US" sz="2000" dirty="0"/>
          </a:p>
        </p:txBody>
      </p:sp>
      <p:pic>
        <p:nvPicPr>
          <p:cNvPr id="5" name="Picture 4" descr="Computer code output has 7 lines. The lines read as follows. Line 1. Enter phone number in the form left parenthesis 555 right parenthesis 5 5 5 hyphen 5 5 5 5 colon. Line 2. left parenthesis 8 0 0 right parenthesis 5 5 5 hyphen 1 2 1 2. Line 3. The phone number entered was colon. Line 4. Area code colon 8 0 0. Line 5. Exchange colon 5 5 5. Line 6. Line colon 1 2 1 2. Line 7. left parenthesis 8 0 0 right parenthesis 5 5 5 hyphen 1 2 1 2."/>
          <p:cNvPicPr>
            <a:picLocks noChangeAspect="1"/>
          </p:cNvPicPr>
          <p:nvPr/>
        </p:nvPicPr>
        <p:blipFill>
          <a:blip r:embed="rId2"/>
          <a:stretch>
            <a:fillRect/>
          </a:stretch>
        </p:blipFill>
        <p:spPr>
          <a:xfrm>
            <a:off x="821277" y="1864834"/>
            <a:ext cx="7281536" cy="1809242"/>
          </a:xfrm>
          <a:prstGeom prst="rect">
            <a:avLst/>
          </a:prstGeom>
        </p:spPr>
      </p:pic>
    </p:spTree>
    <p:extLst>
      <p:ext uri="{BB962C8B-B14F-4D97-AF65-F5344CB8AC3E}">
        <p14:creationId xmlns:p14="http://schemas.microsoft.com/office/powerpoint/2010/main" val="2981150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dirty="0">
                <a:solidFill>
                  <a:schemeClr val="tx2"/>
                </a:solidFill>
                <a:latin typeface="Times New Roman" panose="02020603050405020304" pitchFamily="18" charset="0"/>
                <a:cs typeface="Times New Roman" panose="02020603050405020304" pitchFamily="18" charset="0"/>
              </a:rPr>
              <a:t>10.5 Overloading the Binary Stream Insertion and Stream Extraction Operators </a:t>
            </a:r>
            <a:r>
              <a:rPr lang="en-IN" sz="2000" b="0" dirty="0" smtClean="0">
                <a:solidFill>
                  <a:schemeClr val="tx2"/>
                </a:solidFill>
                <a:latin typeface="Times New Roman" panose="02020603050405020304" pitchFamily="18" charset="0"/>
                <a:cs typeface="Times New Roman" panose="02020603050405020304" pitchFamily="18" charset="0"/>
              </a:rPr>
              <a:t>(2 </a:t>
            </a:r>
            <a:r>
              <a:rPr lang="en-IN" sz="2000" b="0" dirty="0">
                <a:solidFill>
                  <a:schemeClr val="tx2"/>
                </a:solidFill>
                <a:latin typeface="Times New Roman" panose="02020603050405020304" pitchFamily="18" charset="0"/>
                <a:cs typeface="Times New Roman" panose="02020603050405020304" pitchFamily="18" charset="0"/>
              </a:rPr>
              <a:t>of 6</a:t>
            </a:r>
            <a:r>
              <a:rPr lang="en-IN" sz="2000" b="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defRPr/>
            </a:pPr>
            <a:r>
              <a:rPr lang="en-US" sz="1800" b="1" dirty="0">
                <a:solidFill>
                  <a:srgbClr val="000000"/>
                </a:solidFill>
                <a:latin typeface="+mn-lt"/>
              </a:rPr>
              <a:t>Overloading the Stream Extraction (</a:t>
            </a:r>
            <a:r>
              <a:rPr lang="en-US" sz="1800" b="1" dirty="0">
                <a:solidFill>
                  <a:srgbClr val="000000"/>
                </a:solidFill>
                <a:latin typeface="Consolas" panose="020B0609020204030204" pitchFamily="49" charset="0"/>
              </a:rPr>
              <a:t>&gt;&gt;</a:t>
            </a:r>
            <a:r>
              <a:rPr lang="en-US" sz="1800" b="1" dirty="0">
                <a:solidFill>
                  <a:srgbClr val="000000"/>
                </a:solidFill>
                <a:latin typeface="+mn-lt"/>
              </a:rPr>
              <a:t>) Operator</a:t>
            </a:r>
          </a:p>
          <a:p>
            <a:pPr marL="255600" lvl="1" indent="-255600">
              <a:spcBef>
                <a:spcPts val="1500"/>
              </a:spcBef>
              <a:buFont typeface="Arial" panose="020B0604020202020204" pitchFamily="34" charset="0"/>
              <a:buChar char="•"/>
              <a:defRPr/>
            </a:pPr>
            <a:r>
              <a:rPr lang="en-US" sz="1800" dirty="0">
                <a:solidFill>
                  <a:srgbClr val="000000"/>
                </a:solidFill>
                <a:latin typeface="+mn-lt"/>
              </a:rPr>
              <a:t>The stream extraction operator function </a:t>
            </a:r>
            <a:r>
              <a:rPr lang="en-US" sz="1800" dirty="0">
                <a:solidFill>
                  <a:srgbClr val="000000"/>
                </a:solidFill>
                <a:latin typeface="Consolas" panose="020B0609020204030204" pitchFamily="49" charset="0"/>
              </a:rPr>
              <a:t>operator&gt;&gt; </a:t>
            </a:r>
            <a:r>
              <a:rPr lang="en-US" sz="1800" dirty="0">
                <a:solidFill>
                  <a:srgbClr val="000000"/>
                </a:solidFill>
                <a:latin typeface="+mn-lt"/>
              </a:rPr>
              <a:t>takes </a:t>
            </a:r>
            <a:r>
              <a:rPr lang="en-US" sz="1800" dirty="0">
                <a:solidFill>
                  <a:srgbClr val="000000"/>
                </a:solidFill>
                <a:latin typeface="Consolas" panose="020B0609020204030204" pitchFamily="49" charset="0"/>
              </a:rPr>
              <a:t>istream</a:t>
            </a:r>
            <a:r>
              <a:rPr lang="en-US" sz="1800" dirty="0">
                <a:solidFill>
                  <a:srgbClr val="000000"/>
                </a:solidFill>
                <a:latin typeface="+mn-lt"/>
              </a:rPr>
              <a:t> reference </a:t>
            </a:r>
            <a:r>
              <a:rPr lang="en-US" sz="1800" dirty="0">
                <a:solidFill>
                  <a:srgbClr val="000000"/>
                </a:solidFill>
                <a:latin typeface="Consolas" panose="020B0609020204030204" pitchFamily="49" charset="0"/>
              </a:rPr>
              <a:t>inpu</a:t>
            </a:r>
            <a:r>
              <a:rPr lang="en-US" sz="1800" dirty="0">
                <a:solidFill>
                  <a:srgbClr val="000000"/>
                </a:solidFill>
                <a:latin typeface="+mn-lt"/>
              </a:rPr>
              <a:t>t and </a:t>
            </a:r>
            <a:r>
              <a:rPr lang="en-US" sz="1800" dirty="0">
                <a:solidFill>
                  <a:srgbClr val="000000"/>
                </a:solidFill>
                <a:latin typeface="Consolas" panose="020B0609020204030204" pitchFamily="49" charset="0"/>
              </a:rPr>
              <a:t>PhoneNumber</a:t>
            </a:r>
            <a:r>
              <a:rPr lang="en-US" sz="1800" dirty="0">
                <a:solidFill>
                  <a:srgbClr val="000000"/>
                </a:solidFill>
                <a:latin typeface="+mn-lt"/>
              </a:rPr>
              <a:t> reference </a:t>
            </a:r>
            <a:r>
              <a:rPr lang="en-US" sz="1800" dirty="0">
                <a:solidFill>
                  <a:srgbClr val="000000"/>
                </a:solidFill>
                <a:latin typeface="Consolas" panose="020B0609020204030204" pitchFamily="49" charset="0"/>
              </a:rPr>
              <a:t>number</a:t>
            </a:r>
            <a:r>
              <a:rPr lang="en-US" sz="1800" dirty="0">
                <a:solidFill>
                  <a:srgbClr val="000000"/>
                </a:solidFill>
                <a:latin typeface="+mn-lt"/>
              </a:rPr>
              <a:t> as arguments and returns an </a:t>
            </a:r>
            <a:r>
              <a:rPr lang="en-US" sz="1800" dirty="0">
                <a:solidFill>
                  <a:srgbClr val="000000"/>
                </a:solidFill>
                <a:latin typeface="Consolas" panose="020B0609020204030204" pitchFamily="49" charset="0"/>
              </a:rPr>
              <a:t>istream</a:t>
            </a:r>
            <a:r>
              <a:rPr lang="en-US" sz="1800" dirty="0">
                <a:solidFill>
                  <a:srgbClr val="000000"/>
                </a:solidFill>
                <a:latin typeface="+mn-lt"/>
              </a:rPr>
              <a:t> reference.</a:t>
            </a:r>
          </a:p>
          <a:p>
            <a:pPr marL="255600" lvl="1" indent="-255600">
              <a:spcBef>
                <a:spcPts val="1500"/>
              </a:spcBef>
              <a:buFont typeface="Arial" panose="020B0604020202020204" pitchFamily="34" charset="0"/>
              <a:buChar char="•"/>
              <a:defRPr/>
            </a:pPr>
            <a:r>
              <a:rPr lang="en-US" sz="1800" dirty="0">
                <a:solidFill>
                  <a:srgbClr val="000000"/>
                </a:solidFill>
                <a:latin typeface="+mn-lt"/>
              </a:rPr>
              <a:t>Function </a:t>
            </a:r>
            <a:r>
              <a:rPr lang="en-US" sz="1800" dirty="0">
                <a:solidFill>
                  <a:srgbClr val="000000"/>
                </a:solidFill>
                <a:latin typeface="Consolas" panose="020B0609020204030204" pitchFamily="49" charset="0"/>
              </a:rPr>
              <a:t>operator&gt;&gt; </a:t>
            </a:r>
            <a:r>
              <a:rPr lang="en-US" sz="1800" dirty="0">
                <a:solidFill>
                  <a:srgbClr val="000000"/>
                </a:solidFill>
                <a:latin typeface="+mn-lt"/>
              </a:rPr>
              <a:t>inputs phone numbers of the form</a:t>
            </a:r>
          </a:p>
          <a:p>
            <a:pPr marL="740664" lvl="2" indent="-283464">
              <a:buFont typeface="Consolas" panose="020B0609020204030204" pitchFamily="49" charset="0"/>
              <a:buChar char="–"/>
              <a:defRPr/>
            </a:pPr>
            <a:r>
              <a:rPr lang="en-US" sz="1800" dirty="0">
                <a:solidFill>
                  <a:srgbClr val="000000"/>
                </a:solidFill>
                <a:latin typeface="Consolas" panose="020B0609020204030204" pitchFamily="49" charset="0"/>
              </a:rPr>
              <a:t>(800) 555-1212</a:t>
            </a:r>
          </a:p>
          <a:p>
            <a:pPr marL="255600" lvl="1" indent="-255600">
              <a:spcBef>
                <a:spcPts val="1500"/>
              </a:spcBef>
              <a:buFont typeface="Arial" panose="020B0604020202020204" pitchFamily="34" charset="0"/>
              <a:buChar char="•"/>
              <a:defRPr/>
            </a:pPr>
            <a:r>
              <a:rPr lang="en-US" sz="1800" dirty="0">
                <a:solidFill>
                  <a:srgbClr val="000000"/>
                </a:solidFill>
                <a:latin typeface="+mn-lt"/>
              </a:rPr>
              <a:t>When the compiler sees the </a:t>
            </a:r>
            <a:r>
              <a:rPr lang="en-US" sz="1800" dirty="0" smtClean="0">
                <a:solidFill>
                  <a:srgbClr val="000000"/>
                </a:solidFill>
                <a:latin typeface="+mn-lt"/>
              </a:rPr>
              <a:t>expression</a:t>
            </a:r>
            <a:endParaRPr lang="en-US" sz="1800" dirty="0">
              <a:solidFill>
                <a:srgbClr val="000000"/>
              </a:solidFill>
              <a:latin typeface="+mn-lt"/>
            </a:endParaRPr>
          </a:p>
          <a:p>
            <a:pPr marL="740664" lvl="2" indent="-283464">
              <a:buFont typeface="Consolas" panose="020B0609020204030204" pitchFamily="49" charset="0"/>
              <a:buChar char="–"/>
              <a:defRPr/>
            </a:pPr>
            <a:r>
              <a:rPr lang="en-US" sz="1800" dirty="0">
                <a:solidFill>
                  <a:srgbClr val="000000"/>
                </a:solidFill>
                <a:latin typeface="Consolas" panose="020B0609020204030204" pitchFamily="49" charset="0"/>
              </a:rPr>
              <a:t>cin &gt;&gt; phone</a:t>
            </a:r>
          </a:p>
          <a:p>
            <a:pPr marL="255600" lvl="1" indent="-255600">
              <a:spcBef>
                <a:spcPts val="1500"/>
              </a:spcBef>
              <a:buFont typeface="Arial" panose="020B0604020202020204" pitchFamily="34" charset="0"/>
              <a:buChar char="•"/>
              <a:defRPr/>
            </a:pPr>
            <a:r>
              <a:rPr lang="en-US" sz="1800" dirty="0">
                <a:solidFill>
                  <a:srgbClr val="000000"/>
                </a:solidFill>
                <a:latin typeface="+mn-lt"/>
              </a:rPr>
              <a:t>It generates the </a:t>
            </a:r>
            <a:r>
              <a:rPr lang="en-US" sz="1800" b="1" dirty="0">
                <a:solidFill>
                  <a:srgbClr val="000000"/>
                </a:solidFill>
                <a:latin typeface="+mn-lt"/>
              </a:rPr>
              <a:t>non-member function </a:t>
            </a:r>
            <a:r>
              <a:rPr lang="en-US" sz="1800" b="1" dirty="0" smtClean="0">
                <a:solidFill>
                  <a:srgbClr val="000000"/>
                </a:solidFill>
                <a:latin typeface="+mn-lt"/>
              </a:rPr>
              <a:t>call</a:t>
            </a:r>
            <a:endParaRPr lang="en-US" sz="1800" b="1" dirty="0">
              <a:solidFill>
                <a:srgbClr val="000000"/>
              </a:solidFill>
              <a:latin typeface="+mn-lt"/>
            </a:endParaRPr>
          </a:p>
          <a:p>
            <a:pPr marL="740664" lvl="2" indent="-283464">
              <a:buFont typeface="Consolas" panose="020B0609020204030204" pitchFamily="49" charset="0"/>
              <a:buChar char="–"/>
              <a:defRPr/>
            </a:pPr>
            <a:r>
              <a:rPr lang="en-US" sz="1800" b="1" dirty="0">
                <a:solidFill>
                  <a:schemeClr val="tx1"/>
                </a:solidFill>
                <a:latin typeface="Consolas" panose="020B0609020204030204" pitchFamily="49" charset="0"/>
              </a:rPr>
              <a:t>operator</a:t>
            </a:r>
            <a:r>
              <a:rPr lang="en-US" sz="1800" dirty="0">
                <a:solidFill>
                  <a:srgbClr val="000000"/>
                </a:solidFill>
                <a:latin typeface="Consolas" panose="020B0609020204030204" pitchFamily="49" charset="0"/>
              </a:rPr>
              <a:t>&gt;&gt;( cin, phone );</a:t>
            </a:r>
          </a:p>
          <a:p>
            <a:pPr marL="255600" lvl="1" indent="-255600">
              <a:spcBef>
                <a:spcPts val="1500"/>
              </a:spcBef>
              <a:buFont typeface="Arial" panose="020B0604020202020204" pitchFamily="34" charset="0"/>
              <a:buChar char="•"/>
              <a:defRPr/>
            </a:pPr>
            <a:r>
              <a:rPr lang="en-US" sz="1800" dirty="0">
                <a:solidFill>
                  <a:srgbClr val="000000"/>
                </a:solidFill>
                <a:latin typeface="+mn-lt"/>
              </a:rPr>
              <a:t>When this executes, reference parameter </a:t>
            </a:r>
            <a:r>
              <a:rPr lang="en-US" sz="1800" dirty="0">
                <a:solidFill>
                  <a:srgbClr val="000000"/>
                </a:solidFill>
                <a:latin typeface="Consolas" panose="020B0609020204030204" pitchFamily="49" charset="0"/>
              </a:rPr>
              <a:t>input</a:t>
            </a:r>
            <a:r>
              <a:rPr lang="en-US" sz="1800" dirty="0">
                <a:solidFill>
                  <a:srgbClr val="000000"/>
                </a:solidFill>
                <a:latin typeface="+mn-lt"/>
              </a:rPr>
              <a:t> becomes an alias for </a:t>
            </a:r>
            <a:r>
              <a:rPr lang="en-US" sz="1800" dirty="0">
                <a:solidFill>
                  <a:srgbClr val="000000"/>
                </a:solidFill>
                <a:latin typeface="Consolas" panose="020B0609020204030204" pitchFamily="49" charset="0"/>
              </a:rPr>
              <a:t>cin</a:t>
            </a:r>
            <a:r>
              <a:rPr lang="en-US" sz="1800" dirty="0">
                <a:solidFill>
                  <a:srgbClr val="000000"/>
                </a:solidFill>
                <a:latin typeface="+mn-lt"/>
              </a:rPr>
              <a:t> and reference parameter </a:t>
            </a:r>
            <a:r>
              <a:rPr lang="en-US" sz="1800" dirty="0">
                <a:solidFill>
                  <a:srgbClr val="000000"/>
                </a:solidFill>
                <a:latin typeface="Consolas" panose="020B0609020204030204" pitchFamily="49" charset="0"/>
              </a:rPr>
              <a:t>number</a:t>
            </a:r>
            <a:r>
              <a:rPr lang="en-US" sz="1800" dirty="0">
                <a:solidFill>
                  <a:srgbClr val="000000"/>
                </a:solidFill>
                <a:latin typeface="+mn-lt"/>
              </a:rPr>
              <a:t> becomes an alias </a:t>
            </a:r>
            <a:r>
              <a:rPr lang="en-US" sz="1800" dirty="0" smtClean="0">
                <a:solidFill>
                  <a:srgbClr val="000000"/>
                </a:solidFill>
                <a:latin typeface="+mn-lt"/>
              </a:rPr>
              <a:t>for </a:t>
            </a:r>
            <a:r>
              <a:rPr lang="en-US" sz="1800" dirty="0" smtClean="0">
                <a:solidFill>
                  <a:srgbClr val="000000"/>
                </a:solidFill>
                <a:latin typeface="Consolas" panose="020B0609020204030204" pitchFamily="49" charset="0"/>
              </a:rPr>
              <a:t>phone.</a:t>
            </a:r>
            <a:endParaRPr lang="en-US"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947838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dirty="0">
                <a:solidFill>
                  <a:schemeClr val="tx2"/>
                </a:solidFill>
                <a:latin typeface="Times New Roman" panose="02020603050405020304" pitchFamily="18" charset="0"/>
                <a:cs typeface="Times New Roman" panose="02020603050405020304" pitchFamily="18" charset="0"/>
              </a:rPr>
              <a:t>10.5 Overloading the Binary Stream Insertion and Stream Extraction Operators </a:t>
            </a:r>
            <a:r>
              <a:rPr lang="en-IN" sz="2000" b="0" dirty="0" smtClean="0">
                <a:solidFill>
                  <a:schemeClr val="tx2"/>
                </a:solidFill>
                <a:latin typeface="Times New Roman" panose="02020603050405020304" pitchFamily="18" charset="0"/>
                <a:cs typeface="Times New Roman" panose="02020603050405020304" pitchFamily="18" charset="0"/>
              </a:rPr>
              <a:t>(3 </a:t>
            </a:r>
            <a:r>
              <a:rPr lang="en-IN" sz="2000" b="0" dirty="0">
                <a:solidFill>
                  <a:schemeClr val="tx2"/>
                </a:solidFill>
                <a:latin typeface="Times New Roman" panose="02020603050405020304" pitchFamily="18" charset="0"/>
                <a:cs typeface="Times New Roman" panose="02020603050405020304" pitchFamily="18" charset="0"/>
              </a:rPr>
              <a:t>of 6)</a:t>
            </a:r>
            <a:endParaRPr lang="en-US" sz="2000" dirty="0"/>
          </a:p>
        </p:txBody>
      </p:sp>
      <p:sp>
        <p:nvSpPr>
          <p:cNvPr id="3" name="Text Placeholder 2"/>
          <p:cNvSpPr>
            <a:spLocks noGrp="1"/>
          </p:cNvSpPr>
          <p:nvPr>
            <p:ph type="body" idx="1"/>
          </p:nvPr>
        </p:nvSpPr>
        <p:spPr/>
        <p:txBody>
          <a:bodyPr/>
          <a:lstStyle/>
          <a:p>
            <a:pPr marL="256032" lvl="1" indent="-256032">
              <a:spcBef>
                <a:spcPts val="1500"/>
              </a:spcBef>
              <a:buFont typeface="Arial" panose="020B0604020202020204" pitchFamily="34" charset="0"/>
              <a:buChar char="•"/>
            </a:pPr>
            <a:r>
              <a:rPr lang="en-US" altLang="en-US" sz="2400" dirty="0">
                <a:solidFill>
                  <a:srgbClr val="000000"/>
                </a:solidFill>
                <a:latin typeface="+mn-lt"/>
              </a:rPr>
              <a:t>Stream manipulator </a:t>
            </a:r>
            <a:r>
              <a:rPr lang="en-US" altLang="en-US" sz="2400" dirty="0">
                <a:solidFill>
                  <a:srgbClr val="000000"/>
                </a:solidFill>
                <a:latin typeface="Consolas" panose="020B0609020204030204" pitchFamily="49" charset="0"/>
              </a:rPr>
              <a:t>setw</a:t>
            </a:r>
            <a:r>
              <a:rPr lang="en-US" altLang="en-US" sz="2400" dirty="0">
                <a:solidFill>
                  <a:srgbClr val="000000"/>
                </a:solidFill>
                <a:latin typeface="+mn-lt"/>
              </a:rPr>
              <a:t> limits the number of characters read into each string.</a:t>
            </a:r>
          </a:p>
          <a:p>
            <a:pPr marL="256032" lvl="1" indent="-256032">
              <a:spcBef>
                <a:spcPts val="1500"/>
              </a:spcBef>
              <a:buFont typeface="Arial" panose="020B0604020202020204" pitchFamily="34" charset="0"/>
              <a:buChar char="•"/>
            </a:pPr>
            <a:r>
              <a:rPr lang="en-US" altLang="en-US" sz="2400" dirty="0">
                <a:solidFill>
                  <a:srgbClr val="000000"/>
                </a:solidFill>
                <a:latin typeface="+mn-lt"/>
              </a:rPr>
              <a:t>The parentheses, space and dash characters are skipped by calling </a:t>
            </a:r>
            <a:r>
              <a:rPr lang="en-US" altLang="en-US" sz="2400" dirty="0">
                <a:solidFill>
                  <a:srgbClr val="000000"/>
                </a:solidFill>
                <a:latin typeface="Consolas" panose="020B0609020204030204" pitchFamily="49" charset="0"/>
              </a:rPr>
              <a:t>istream</a:t>
            </a:r>
            <a:r>
              <a:rPr lang="en-US" altLang="en-US" sz="2400" dirty="0">
                <a:solidFill>
                  <a:srgbClr val="000000"/>
                </a:solidFill>
                <a:latin typeface="+mn-lt"/>
              </a:rPr>
              <a:t> member function </a:t>
            </a:r>
            <a:r>
              <a:rPr lang="en-US" altLang="en-US" sz="2400" dirty="0">
                <a:solidFill>
                  <a:srgbClr val="000000"/>
                </a:solidFill>
                <a:latin typeface="Consolas" panose="020B0609020204030204" pitchFamily="49" charset="0"/>
              </a:rPr>
              <a:t>ignore</a:t>
            </a:r>
            <a:r>
              <a:rPr lang="en-US" altLang="en-US" sz="2400" dirty="0">
                <a:solidFill>
                  <a:srgbClr val="000000"/>
                </a:solidFill>
                <a:latin typeface="+mn-lt"/>
              </a:rPr>
              <a:t>, which discards the specified number of characters in the input stream (one character by default</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258466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000" dirty="0">
                <a:solidFill>
                  <a:schemeClr val="tx2"/>
                </a:solidFill>
                <a:latin typeface="Times New Roman" panose="02020603050405020304" pitchFamily="18" charset="0"/>
                <a:cs typeface="Times New Roman" panose="02020603050405020304" pitchFamily="18" charset="0"/>
              </a:rPr>
              <a:t>10.5 Overloading the Binary Stream Insertion and Stream Extraction Operators </a:t>
            </a:r>
            <a:r>
              <a:rPr lang="en-IN" sz="2000" b="0" dirty="0" smtClean="0">
                <a:solidFill>
                  <a:schemeClr val="tx2"/>
                </a:solidFill>
                <a:latin typeface="Times New Roman" panose="02020603050405020304" pitchFamily="18" charset="0"/>
                <a:cs typeface="Times New Roman" panose="02020603050405020304" pitchFamily="18" charset="0"/>
              </a:rPr>
              <a:t>(4 </a:t>
            </a:r>
            <a:r>
              <a:rPr lang="en-IN" sz="2000" b="0" dirty="0">
                <a:solidFill>
                  <a:schemeClr val="tx2"/>
                </a:solidFill>
                <a:latin typeface="Times New Roman" panose="02020603050405020304" pitchFamily="18" charset="0"/>
                <a:cs typeface="Times New Roman" panose="02020603050405020304" pitchFamily="18" charset="0"/>
              </a:rPr>
              <a:t>of 6</a:t>
            </a:r>
            <a:r>
              <a:rPr lang="en-IN" sz="2000" b="0" dirty="0" smtClean="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256032" lvl="1" indent="-256032">
              <a:spcBef>
                <a:spcPts val="1500"/>
              </a:spcBef>
              <a:buFont typeface="Arial" panose="020B0604020202020204" pitchFamily="34" charset="0"/>
              <a:buChar char="•"/>
            </a:pPr>
            <a:r>
              <a:rPr lang="en-US" altLang="en-US" sz="2400" dirty="0">
                <a:solidFill>
                  <a:srgbClr val="000000"/>
                </a:solidFill>
                <a:latin typeface="+mn-lt"/>
              </a:rPr>
              <a:t>Function </a:t>
            </a:r>
            <a:r>
              <a:rPr lang="en-US" altLang="en-US" sz="2400" dirty="0">
                <a:solidFill>
                  <a:srgbClr val="000000"/>
                </a:solidFill>
                <a:latin typeface="Consolas" panose="020B0609020204030204" pitchFamily="49" charset="0"/>
              </a:rPr>
              <a:t>operator&gt;&gt; </a:t>
            </a:r>
            <a:r>
              <a:rPr lang="en-US" altLang="en-US" sz="2400" dirty="0">
                <a:solidFill>
                  <a:srgbClr val="000000"/>
                </a:solidFill>
                <a:latin typeface="+mn-lt"/>
              </a:rPr>
              <a:t>returns </a:t>
            </a:r>
            <a:r>
              <a:rPr lang="en-US" altLang="en-US" sz="2400" dirty="0">
                <a:solidFill>
                  <a:srgbClr val="000000"/>
                </a:solidFill>
                <a:latin typeface="Consolas" panose="020B0609020204030204" pitchFamily="49" charset="0"/>
              </a:rPr>
              <a:t>istream</a:t>
            </a:r>
            <a:r>
              <a:rPr lang="en-US" altLang="en-US" sz="2400" dirty="0">
                <a:solidFill>
                  <a:srgbClr val="000000"/>
                </a:solidFill>
                <a:latin typeface="+mn-lt"/>
              </a:rPr>
              <a:t> reference </a:t>
            </a:r>
            <a:r>
              <a:rPr lang="en-US" altLang="en-US" sz="2400" dirty="0">
                <a:solidFill>
                  <a:srgbClr val="000000"/>
                </a:solidFill>
                <a:latin typeface="Consolas" panose="020B0609020204030204" pitchFamily="49" charset="0"/>
              </a:rPr>
              <a:t>input</a:t>
            </a:r>
            <a:r>
              <a:rPr lang="en-US" altLang="en-US" sz="2400" dirty="0">
                <a:solidFill>
                  <a:srgbClr val="000000"/>
                </a:solidFill>
                <a:latin typeface="+mn-lt"/>
              </a:rPr>
              <a:t> (i.e., </a:t>
            </a:r>
            <a:r>
              <a:rPr lang="en-US" altLang="en-US" sz="2400" dirty="0">
                <a:solidFill>
                  <a:srgbClr val="000000"/>
                </a:solidFill>
                <a:latin typeface="Consolas" panose="020B0609020204030204" pitchFamily="49" charset="0"/>
              </a:rPr>
              <a:t>cin</a:t>
            </a:r>
            <a:r>
              <a:rPr lang="en-US" altLang="en-US" sz="2400" dirty="0">
                <a:solidFill>
                  <a:srgbClr val="000000"/>
                </a:solidFill>
                <a:latin typeface="+mn-lt"/>
              </a:rPr>
              <a:t>).</a:t>
            </a:r>
          </a:p>
          <a:p>
            <a:pPr marL="256032" lvl="1" indent="-256032">
              <a:spcBef>
                <a:spcPts val="1500"/>
              </a:spcBef>
              <a:buFont typeface="Arial" panose="020B0604020202020204" pitchFamily="34" charset="0"/>
              <a:buChar char="•"/>
            </a:pPr>
            <a:r>
              <a:rPr lang="en-US" altLang="en-US" sz="2400" dirty="0">
                <a:solidFill>
                  <a:srgbClr val="000000"/>
                </a:solidFill>
                <a:latin typeface="+mn-lt"/>
              </a:rPr>
              <a:t>Enables input operations on </a:t>
            </a:r>
            <a:r>
              <a:rPr lang="en-US" altLang="en-US" sz="2400" dirty="0">
                <a:solidFill>
                  <a:srgbClr val="000000"/>
                </a:solidFill>
                <a:latin typeface="Consolas" panose="020B0609020204030204" pitchFamily="49" charset="0"/>
              </a:rPr>
              <a:t>PhoneNumber</a:t>
            </a:r>
            <a:r>
              <a:rPr lang="en-US" altLang="en-US" sz="2400" dirty="0">
                <a:solidFill>
                  <a:srgbClr val="000000"/>
                </a:solidFill>
                <a:latin typeface="+mn-lt"/>
              </a:rPr>
              <a:t> objects to be cascaded with input operations on other </a:t>
            </a:r>
            <a:r>
              <a:rPr lang="en-US" altLang="en-US" sz="2400" dirty="0">
                <a:solidFill>
                  <a:srgbClr val="000000"/>
                </a:solidFill>
                <a:latin typeface="Consolas" panose="020B0609020204030204" pitchFamily="49" charset="0"/>
              </a:rPr>
              <a:t>PhoneNumber</a:t>
            </a:r>
            <a:r>
              <a:rPr lang="en-US" altLang="en-US" sz="2400" dirty="0">
                <a:solidFill>
                  <a:srgbClr val="000000"/>
                </a:solidFill>
                <a:latin typeface="+mn-lt"/>
              </a:rPr>
              <a:t> objects or on objects of other data types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700580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Programming Practice 10.1</a:t>
            </a:r>
          </a:p>
        </p:txBody>
      </p:sp>
      <p:sp>
        <p:nvSpPr>
          <p:cNvPr id="3" name="Text Placeholder 2"/>
          <p:cNvSpPr>
            <a:spLocks noGrp="1"/>
          </p:cNvSpPr>
          <p:nvPr>
            <p:ph type="body" idx="1"/>
          </p:nvPr>
        </p:nvSpPr>
        <p:spPr/>
        <p:txBody>
          <a:bodyPr/>
          <a:lstStyle/>
          <a:p>
            <a:pPr marL="0" indent="0">
              <a:buNone/>
            </a:pPr>
            <a:r>
              <a:rPr lang="en-US" sz="2400" dirty="0">
                <a:latin typeface="+mn-lt"/>
              </a:rPr>
              <a:t>Overloaded operators should mimic the functionality of their built-in counterparts—e.g</a:t>
            </a:r>
            <a:r>
              <a:rPr lang="en-US" sz="2400" dirty="0" smtClean="0">
                <a:latin typeface="+mn-lt"/>
              </a:rPr>
              <a:t>., the </a:t>
            </a:r>
            <a:r>
              <a:rPr lang="en-US" sz="2400" dirty="0">
                <a:latin typeface="+mn-lt"/>
              </a:rPr>
              <a:t>+ operator should perform addition, not subtraction. Avoid excessive or </a:t>
            </a:r>
            <a:r>
              <a:rPr lang="en-US" sz="2400" dirty="0" smtClean="0">
                <a:latin typeface="+mn-lt"/>
              </a:rPr>
              <a:t>inconsistent use </a:t>
            </a:r>
            <a:r>
              <a:rPr lang="en-US" sz="2400" dirty="0">
                <a:latin typeface="+mn-lt"/>
              </a:rPr>
              <a:t>of operator overloading, as this can make a program cryptic and difficult to read.</a:t>
            </a:r>
          </a:p>
        </p:txBody>
      </p:sp>
    </p:spTree>
    <p:extLst>
      <p:ext uri="{BB962C8B-B14F-4D97-AF65-F5344CB8AC3E}">
        <p14:creationId xmlns:p14="http://schemas.microsoft.com/office/powerpoint/2010/main" val="42159152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10.5 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dirty="0">
                <a:solidFill>
                  <a:schemeClr val="tx2"/>
                </a:solidFill>
                <a:latin typeface="Times New Roman" panose="02020603050405020304" pitchFamily="18" charset="0"/>
                <a:cs typeface="Times New Roman" panose="02020603050405020304" pitchFamily="18" charset="0"/>
              </a:rPr>
              <a:t>Stream Insertion and Stream Extraction </a:t>
            </a:r>
            <a:r>
              <a:rPr lang="en-US" dirty="0" smtClean="0">
                <a:solidFill>
                  <a:schemeClr val="tx2"/>
                </a:solidFill>
                <a:latin typeface="Times New Roman" panose="02020603050405020304" pitchFamily="18" charset="0"/>
                <a:cs typeface="Times New Roman" panose="02020603050405020304" pitchFamily="18" charset="0"/>
              </a:rPr>
              <a:t>Operators </a:t>
            </a:r>
            <a:r>
              <a:rPr lang="en-US" sz="2000" b="0" dirty="0" smtClean="0">
                <a:solidFill>
                  <a:schemeClr val="tx2"/>
                </a:solidFill>
                <a:latin typeface="Times New Roman" panose="02020603050405020304" pitchFamily="18" charset="0"/>
                <a:cs typeface="Times New Roman" panose="02020603050405020304" pitchFamily="18" charset="0"/>
              </a:rPr>
              <a:t>(3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32960"/>
          </a:xfrm>
        </p:spPr>
        <p:txBody>
          <a:bodyPr/>
          <a:lstStyle/>
          <a:p>
            <a:pPr marL="0" indent="0">
              <a:buNone/>
              <a:defRPr/>
            </a:pPr>
            <a:r>
              <a:rPr lang="en-US" sz="2000" b="1" dirty="0">
                <a:solidFill>
                  <a:srgbClr val="000000"/>
                </a:solidFill>
                <a:latin typeface="+mn-lt"/>
              </a:rPr>
              <a:t>Overloading the Stream Insertion (</a:t>
            </a:r>
            <a:r>
              <a:rPr lang="en-US" sz="2000" b="1" dirty="0">
                <a:solidFill>
                  <a:srgbClr val="000000"/>
                </a:solidFill>
                <a:latin typeface="Consolas" panose="020B0609020204030204" pitchFamily="49" charset="0"/>
              </a:rPr>
              <a:t>&lt;&lt;</a:t>
            </a:r>
            <a:r>
              <a:rPr lang="en-US" sz="2000" b="1" dirty="0">
                <a:solidFill>
                  <a:srgbClr val="000000"/>
                </a:solidFill>
                <a:latin typeface="+mn-lt"/>
              </a:rPr>
              <a:t>) Operator</a:t>
            </a:r>
          </a:p>
          <a:p>
            <a:pPr marL="256032" lvl="1" indent="-256032">
              <a:spcBef>
                <a:spcPts val="1500"/>
              </a:spcBef>
              <a:buFont typeface="Arial" panose="020B0604020202020204" pitchFamily="34" charset="0"/>
              <a:buChar char="•"/>
              <a:defRPr/>
            </a:pPr>
            <a:r>
              <a:rPr lang="en-US" sz="2000" dirty="0">
                <a:solidFill>
                  <a:srgbClr val="000000"/>
                </a:solidFill>
                <a:latin typeface="+mn-lt"/>
              </a:rPr>
              <a:t>The stream insertion operator function takes an </a:t>
            </a:r>
            <a:r>
              <a:rPr lang="en-US" sz="2000" dirty="0">
                <a:solidFill>
                  <a:srgbClr val="000000"/>
                </a:solidFill>
                <a:latin typeface="Consolas" panose="020B0609020204030204" pitchFamily="49" charset="0"/>
              </a:rPr>
              <a:t>ostream</a:t>
            </a:r>
            <a:r>
              <a:rPr lang="en-US" sz="2000" dirty="0">
                <a:solidFill>
                  <a:srgbClr val="000000"/>
                </a:solidFill>
                <a:latin typeface="+mn-lt"/>
              </a:rPr>
              <a:t> reference (</a:t>
            </a:r>
            <a:r>
              <a:rPr lang="en-US" sz="2000" dirty="0">
                <a:solidFill>
                  <a:srgbClr val="000000"/>
                </a:solidFill>
                <a:latin typeface="Consolas" panose="020B0609020204030204" pitchFamily="49" charset="0"/>
              </a:rPr>
              <a:t>output</a:t>
            </a:r>
            <a:r>
              <a:rPr lang="en-US" sz="2000" dirty="0">
                <a:solidFill>
                  <a:srgbClr val="000000"/>
                </a:solidFill>
                <a:latin typeface="+mn-lt"/>
              </a:rPr>
              <a:t>) and a </a:t>
            </a:r>
            <a:r>
              <a:rPr lang="en-US" sz="2000" dirty="0">
                <a:solidFill>
                  <a:srgbClr val="000000"/>
                </a:solidFill>
                <a:latin typeface="Consolas" panose="020B0609020204030204" pitchFamily="49" charset="0"/>
              </a:rPr>
              <a:t>const </a:t>
            </a:r>
            <a:r>
              <a:rPr lang="en-US" sz="2000" dirty="0" smtClean="0">
                <a:solidFill>
                  <a:srgbClr val="000000"/>
                </a:solidFill>
                <a:latin typeface="Consolas" panose="020B0609020204030204" pitchFamily="49" charset="0"/>
              </a:rPr>
              <a:t>PhoneNumber </a:t>
            </a:r>
            <a:r>
              <a:rPr lang="en-US" sz="2000" dirty="0" smtClean="0">
                <a:solidFill>
                  <a:srgbClr val="000000"/>
                </a:solidFill>
                <a:latin typeface="+mn-lt"/>
              </a:rPr>
              <a:t>reference </a:t>
            </a:r>
            <a:r>
              <a:rPr lang="en-US" sz="2000" dirty="0">
                <a:solidFill>
                  <a:srgbClr val="000000"/>
                </a:solidFill>
                <a:latin typeface="+mn-lt"/>
              </a:rPr>
              <a:t>(</a:t>
            </a:r>
            <a:r>
              <a:rPr lang="en-US" sz="2000" dirty="0">
                <a:solidFill>
                  <a:srgbClr val="000000"/>
                </a:solidFill>
                <a:latin typeface="Consolas" panose="020B0609020204030204" pitchFamily="49" charset="0"/>
              </a:rPr>
              <a:t>number</a:t>
            </a:r>
            <a:r>
              <a:rPr lang="en-US" sz="2000" dirty="0">
                <a:solidFill>
                  <a:srgbClr val="000000"/>
                </a:solidFill>
                <a:latin typeface="+mn-lt"/>
              </a:rPr>
              <a:t>) as arguments and returns an </a:t>
            </a:r>
            <a:r>
              <a:rPr lang="en-US" sz="2000" dirty="0">
                <a:solidFill>
                  <a:srgbClr val="000000"/>
                </a:solidFill>
                <a:latin typeface="Consolas" panose="020B0609020204030204" pitchFamily="49" charset="0"/>
              </a:rPr>
              <a:t>ostream</a:t>
            </a:r>
            <a:r>
              <a:rPr lang="en-US" sz="2000" dirty="0">
                <a:solidFill>
                  <a:srgbClr val="000000"/>
                </a:solidFill>
                <a:latin typeface="+mn-lt"/>
              </a:rPr>
              <a:t> reference.</a:t>
            </a:r>
          </a:p>
          <a:p>
            <a:pPr marL="256032" lvl="1" indent="-256032">
              <a:spcBef>
                <a:spcPts val="1500"/>
              </a:spcBef>
              <a:buFont typeface="Arial" panose="020B0604020202020204" pitchFamily="34" charset="0"/>
              <a:buChar char="•"/>
              <a:defRPr/>
            </a:pPr>
            <a:r>
              <a:rPr lang="en-US" sz="2000" dirty="0">
                <a:solidFill>
                  <a:srgbClr val="000000"/>
                </a:solidFill>
                <a:latin typeface="+mn-lt"/>
              </a:rPr>
              <a:t>Function </a:t>
            </a:r>
            <a:r>
              <a:rPr lang="en-US" sz="2000" dirty="0">
                <a:solidFill>
                  <a:srgbClr val="000000"/>
                </a:solidFill>
                <a:latin typeface="Consolas" panose="020B0609020204030204" pitchFamily="49" charset="0"/>
              </a:rPr>
              <a:t>operator&lt;&lt; </a:t>
            </a:r>
            <a:r>
              <a:rPr lang="en-US" sz="2000" dirty="0">
                <a:solidFill>
                  <a:srgbClr val="000000"/>
                </a:solidFill>
                <a:latin typeface="+mn-lt"/>
              </a:rPr>
              <a:t>displays objects of type </a:t>
            </a:r>
            <a:r>
              <a:rPr lang="en-US" sz="2000" dirty="0">
                <a:solidFill>
                  <a:srgbClr val="000000"/>
                </a:solidFill>
                <a:latin typeface="Consolas" panose="020B0609020204030204" pitchFamily="49" charset="0"/>
              </a:rPr>
              <a:t>PhoneNumber</a:t>
            </a:r>
            <a:r>
              <a:rPr lang="en-US" sz="2000" dirty="0">
                <a:solidFill>
                  <a:srgbClr val="000000"/>
                </a:solidFill>
                <a:latin typeface="+mn-lt"/>
              </a:rPr>
              <a:t>.</a:t>
            </a:r>
          </a:p>
          <a:p>
            <a:pPr marL="256032" lvl="1" indent="-256032">
              <a:spcBef>
                <a:spcPts val="1500"/>
              </a:spcBef>
              <a:buFont typeface="Arial" panose="020B0604020202020204" pitchFamily="34" charset="0"/>
              <a:buChar char="•"/>
              <a:defRPr/>
            </a:pPr>
            <a:r>
              <a:rPr lang="en-US" sz="2000" dirty="0">
                <a:solidFill>
                  <a:srgbClr val="000000"/>
                </a:solidFill>
                <a:latin typeface="+mn-lt"/>
              </a:rPr>
              <a:t>When the compiler sees the </a:t>
            </a:r>
            <a:r>
              <a:rPr lang="en-US" sz="2000" dirty="0" smtClean="0">
                <a:solidFill>
                  <a:srgbClr val="000000"/>
                </a:solidFill>
                <a:latin typeface="+mn-lt"/>
              </a:rPr>
              <a:t>expression</a:t>
            </a:r>
            <a:endParaRPr lang="en-US" sz="2000" dirty="0">
              <a:solidFill>
                <a:srgbClr val="000000"/>
              </a:solidFill>
              <a:latin typeface="+mn-lt"/>
            </a:endParaRPr>
          </a:p>
          <a:p>
            <a:pPr marL="740664" lvl="2" indent="-283464">
              <a:buFont typeface="Arial" panose="020B0604020202020204" pitchFamily="34" charset="0"/>
              <a:buChar char="–"/>
              <a:defRPr/>
            </a:pPr>
            <a:r>
              <a:rPr lang="en-US" sz="2000" dirty="0">
                <a:solidFill>
                  <a:srgbClr val="000000"/>
                </a:solidFill>
                <a:latin typeface="Consolas" panose="020B0609020204030204" pitchFamily="49" charset="0"/>
              </a:rPr>
              <a:t>cout &lt;&lt; </a:t>
            </a:r>
            <a:r>
              <a:rPr lang="en-US" sz="2000" dirty="0" smtClean="0">
                <a:solidFill>
                  <a:srgbClr val="000000"/>
                </a:solidFill>
                <a:latin typeface="Consolas" panose="020B0609020204030204" pitchFamily="49" charset="0"/>
              </a:rPr>
              <a:t>phone</a:t>
            </a:r>
          </a:p>
          <a:p>
            <a:pPr marL="0" lvl="1" indent="0">
              <a:spcBef>
                <a:spcPts val="1500"/>
              </a:spcBef>
              <a:buNone/>
              <a:defRPr/>
            </a:pPr>
            <a:r>
              <a:rPr lang="en-US" sz="2000" dirty="0">
                <a:solidFill>
                  <a:srgbClr val="000000"/>
                </a:solidFill>
              </a:rPr>
              <a:t>it generates the non-member function </a:t>
            </a:r>
            <a:r>
              <a:rPr lang="en-US" sz="2000" dirty="0" smtClean="0">
                <a:solidFill>
                  <a:srgbClr val="000000"/>
                </a:solidFill>
              </a:rPr>
              <a:t>call</a:t>
            </a:r>
            <a:endParaRPr lang="en-US" sz="2000" dirty="0">
              <a:solidFill>
                <a:srgbClr val="000000"/>
              </a:solidFill>
            </a:endParaRPr>
          </a:p>
          <a:p>
            <a:pPr marL="740664" lvl="2" indent="-283464">
              <a:buFont typeface="Arial" panose="020B0604020202020204" pitchFamily="34" charset="0"/>
              <a:buChar char="–"/>
              <a:defRPr/>
            </a:pPr>
            <a:r>
              <a:rPr lang="en-US" sz="2000" b="1" dirty="0">
                <a:solidFill>
                  <a:schemeClr val="tx1"/>
                </a:solidFill>
                <a:latin typeface="Consolas" panose="020B0609020204030204" pitchFamily="49" charset="0"/>
              </a:rPr>
              <a:t>operator</a:t>
            </a:r>
            <a:r>
              <a:rPr lang="en-US" sz="2000" dirty="0">
                <a:solidFill>
                  <a:srgbClr val="000000"/>
                </a:solidFill>
                <a:latin typeface="Consolas" panose="020B0609020204030204" pitchFamily="49" charset="0"/>
              </a:rPr>
              <a:t>&lt;&lt;( cout, phone );</a:t>
            </a:r>
          </a:p>
          <a:p>
            <a:pPr marL="256032" lvl="1" indent="-256032">
              <a:spcBef>
                <a:spcPts val="1500"/>
              </a:spcBef>
              <a:buFont typeface="Arial" panose="020B0604020202020204" pitchFamily="34" charset="0"/>
              <a:buChar char="•"/>
              <a:defRPr/>
            </a:pPr>
            <a:r>
              <a:rPr lang="en-US" sz="2000" dirty="0">
                <a:solidFill>
                  <a:srgbClr val="000000"/>
                </a:solidFill>
              </a:rPr>
              <a:t>Function </a:t>
            </a:r>
            <a:r>
              <a:rPr lang="en-US" sz="2000" dirty="0">
                <a:solidFill>
                  <a:srgbClr val="000000"/>
                </a:solidFill>
                <a:latin typeface="Consolas" panose="020B0609020204030204" pitchFamily="49" charset="0"/>
              </a:rPr>
              <a:t>operator&lt;&lt; </a:t>
            </a:r>
            <a:r>
              <a:rPr lang="en-US" sz="2000" dirty="0">
                <a:solidFill>
                  <a:srgbClr val="000000"/>
                </a:solidFill>
              </a:rPr>
              <a:t>displays the parts of the telephone number as </a:t>
            </a:r>
            <a:r>
              <a:rPr lang="en-US" sz="2000" dirty="0">
                <a:solidFill>
                  <a:srgbClr val="000000"/>
                </a:solidFill>
                <a:latin typeface="Consolas" panose="020B0609020204030204" pitchFamily="49" charset="0"/>
              </a:rPr>
              <a:t>string</a:t>
            </a:r>
            <a:r>
              <a:rPr lang="en-US" sz="2000" dirty="0">
                <a:solidFill>
                  <a:srgbClr val="000000"/>
                </a:solidFill>
              </a:rPr>
              <a:t>s, because they’re stored as </a:t>
            </a:r>
            <a:r>
              <a:rPr lang="en-US" sz="2000" dirty="0">
                <a:solidFill>
                  <a:srgbClr val="000000"/>
                </a:solidFill>
                <a:latin typeface="Consolas" panose="020B0609020204030204" pitchFamily="49" charset="0"/>
              </a:rPr>
              <a:t>string</a:t>
            </a:r>
            <a:r>
              <a:rPr lang="en-US" sz="2000" dirty="0">
                <a:solidFill>
                  <a:srgbClr val="000000"/>
                </a:solidFill>
              </a:rPr>
              <a:t> objects</a:t>
            </a:r>
            <a:r>
              <a:rPr lang="en-US" sz="2000" dirty="0" smtClean="0">
                <a:solidFill>
                  <a:srgbClr val="000000"/>
                </a:solidFill>
              </a:rPr>
              <a:t>.</a:t>
            </a:r>
            <a:endParaRPr lang="en-US" sz="2000" dirty="0"/>
          </a:p>
        </p:txBody>
      </p:sp>
    </p:spTree>
    <p:extLst>
      <p:ext uri="{BB962C8B-B14F-4D97-AF65-F5344CB8AC3E}">
        <p14:creationId xmlns:p14="http://schemas.microsoft.com/office/powerpoint/2010/main" val="38182045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chemeClr val="tx2"/>
                </a:solidFill>
                <a:latin typeface="Times New Roman" panose="02020603050405020304" pitchFamily="18" charset="0"/>
                <a:cs typeface="Times New Roman" panose="02020603050405020304" pitchFamily="18" charset="0"/>
              </a:rPr>
              <a:t>10.5 </a:t>
            </a:r>
            <a:r>
              <a:rPr lang="en-US" sz="3000" dirty="0" smtClean="0">
                <a:solidFill>
                  <a:schemeClr val="tx2"/>
                </a:solidFill>
                <a:latin typeface="Times New Roman" panose="02020603050405020304" pitchFamily="18" charset="0"/>
                <a:cs typeface="Times New Roman" panose="02020603050405020304" pitchFamily="18" charset="0"/>
              </a:rPr>
              <a:t>Overloading </a:t>
            </a:r>
            <a:r>
              <a:rPr lang="en-US" sz="3000" dirty="0">
                <a:solidFill>
                  <a:schemeClr val="tx2"/>
                </a:solidFill>
                <a:latin typeface="Times New Roman" panose="02020603050405020304" pitchFamily="18" charset="0"/>
                <a:cs typeface="Times New Roman" panose="02020603050405020304" pitchFamily="18" charset="0"/>
              </a:rPr>
              <a:t>the Binary Stream Insertion and Stream Extraction </a:t>
            </a:r>
            <a:r>
              <a:rPr lang="en-US" sz="3000" dirty="0" smtClean="0">
                <a:solidFill>
                  <a:schemeClr val="tx2"/>
                </a:solidFill>
                <a:latin typeface="Times New Roman" panose="02020603050405020304" pitchFamily="18" charset="0"/>
                <a:cs typeface="Times New Roman" panose="02020603050405020304" pitchFamily="18" charset="0"/>
              </a:rPr>
              <a:t>Operators </a:t>
            </a:r>
            <a:r>
              <a:rPr lang="en-US" sz="2000" b="0" dirty="0" smtClean="0">
                <a:solidFill>
                  <a:schemeClr val="tx2"/>
                </a:solidFill>
                <a:latin typeface="Times New Roman" panose="02020603050405020304" pitchFamily="18" charset="0"/>
                <a:cs typeface="Times New Roman" panose="02020603050405020304" pitchFamily="18" charset="0"/>
              </a:rPr>
              <a:t>(5 of 6)</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defRPr/>
            </a:pPr>
            <a:r>
              <a:rPr lang="en-US" sz="2400" b="1" dirty="0">
                <a:solidFill>
                  <a:srgbClr val="000000"/>
                </a:solidFill>
                <a:latin typeface="+mn-lt"/>
              </a:rPr>
              <a:t>Overloaded Operators as Non-Member</a:t>
            </a:r>
            <a:r>
              <a:rPr lang="en-US" sz="2400" b="1" dirty="0">
                <a:solidFill>
                  <a:srgbClr val="000000"/>
                </a:solidFill>
                <a:latin typeface="Consolas" panose="020B0609020204030204" pitchFamily="49" charset="0"/>
              </a:rPr>
              <a:t> friend </a:t>
            </a:r>
            <a:r>
              <a:rPr lang="en-US" sz="2400" b="1" dirty="0">
                <a:solidFill>
                  <a:srgbClr val="000000"/>
                </a:solidFill>
                <a:latin typeface="+mn-lt"/>
              </a:rPr>
              <a:t>Functions</a:t>
            </a:r>
          </a:p>
          <a:p>
            <a:pPr eaLnBrk="1" hangingPunct="1">
              <a:defRPr/>
            </a:pPr>
            <a:r>
              <a:rPr lang="en-US" sz="2400" dirty="0">
                <a:solidFill>
                  <a:srgbClr val="000000"/>
                </a:solidFill>
                <a:latin typeface="+mn-lt"/>
              </a:rPr>
              <a:t>The functions </a:t>
            </a:r>
            <a:r>
              <a:rPr lang="en-US" sz="2400" dirty="0">
                <a:solidFill>
                  <a:srgbClr val="000000"/>
                </a:solidFill>
                <a:latin typeface="Consolas" panose="020B0609020204030204" pitchFamily="49" charset="0"/>
              </a:rPr>
              <a:t>operator&gt;&gt; </a:t>
            </a:r>
            <a:r>
              <a:rPr lang="en-US" sz="2400" dirty="0">
                <a:solidFill>
                  <a:srgbClr val="000000"/>
                </a:solidFill>
                <a:latin typeface="+mn-lt"/>
              </a:rPr>
              <a:t>and </a:t>
            </a:r>
            <a:r>
              <a:rPr lang="en-US" sz="2400" dirty="0">
                <a:solidFill>
                  <a:srgbClr val="000000"/>
                </a:solidFill>
                <a:latin typeface="Consolas" panose="020B0609020204030204" pitchFamily="49" charset="0"/>
              </a:rPr>
              <a:t>operator&lt;&lt; </a:t>
            </a:r>
            <a:r>
              <a:rPr lang="en-US" sz="2400" dirty="0">
                <a:solidFill>
                  <a:srgbClr val="000000"/>
                </a:solidFill>
                <a:latin typeface="+mn-lt"/>
              </a:rPr>
              <a:t>are declared in </a:t>
            </a:r>
            <a:r>
              <a:rPr lang="en-US" sz="2400" dirty="0">
                <a:solidFill>
                  <a:srgbClr val="000000"/>
                </a:solidFill>
                <a:latin typeface="Consolas" panose="020B0609020204030204" pitchFamily="49" charset="0"/>
              </a:rPr>
              <a:t>PhoneNumber</a:t>
            </a:r>
            <a:r>
              <a:rPr lang="en-US" sz="2400" dirty="0">
                <a:solidFill>
                  <a:srgbClr val="000000"/>
                </a:solidFill>
                <a:latin typeface="+mn-lt"/>
              </a:rPr>
              <a:t> as non-member, </a:t>
            </a:r>
            <a:r>
              <a:rPr lang="en-US" sz="2400" dirty="0">
                <a:solidFill>
                  <a:srgbClr val="000000"/>
                </a:solidFill>
                <a:latin typeface="Consolas" panose="020B0609020204030204" pitchFamily="49" charset="0"/>
              </a:rPr>
              <a:t>friend</a:t>
            </a:r>
            <a:r>
              <a:rPr lang="en-US" sz="2400" dirty="0">
                <a:solidFill>
                  <a:srgbClr val="000000"/>
                </a:solidFill>
                <a:latin typeface="+mn-lt"/>
              </a:rPr>
              <a:t> functions.</a:t>
            </a:r>
          </a:p>
          <a:p>
            <a:pPr eaLnBrk="1" hangingPunct="1">
              <a:defRPr/>
            </a:pPr>
            <a:r>
              <a:rPr lang="en-US" sz="2400" dirty="0">
                <a:solidFill>
                  <a:srgbClr val="000000"/>
                </a:solidFill>
                <a:latin typeface="+mn-lt"/>
              </a:rPr>
              <a:t>They’re </a:t>
            </a:r>
            <a:r>
              <a:rPr lang="en-US" sz="2400" b="1" dirty="0">
                <a:solidFill>
                  <a:srgbClr val="000000"/>
                </a:solidFill>
                <a:latin typeface="+mn-lt"/>
              </a:rPr>
              <a:t>non-member functions </a:t>
            </a:r>
            <a:r>
              <a:rPr lang="en-US" sz="2400" dirty="0">
                <a:solidFill>
                  <a:srgbClr val="000000"/>
                </a:solidFill>
                <a:latin typeface="+mn-lt"/>
              </a:rPr>
              <a:t>because the object of class </a:t>
            </a:r>
            <a:r>
              <a:rPr lang="en-US" sz="2400" dirty="0">
                <a:solidFill>
                  <a:srgbClr val="000000"/>
                </a:solidFill>
                <a:latin typeface="Consolas" panose="020B0609020204030204" pitchFamily="49" charset="0"/>
              </a:rPr>
              <a:t>PhoneNumber</a:t>
            </a:r>
            <a:r>
              <a:rPr lang="en-US" sz="2400" dirty="0">
                <a:solidFill>
                  <a:srgbClr val="000000"/>
                </a:solidFill>
                <a:latin typeface="+mn-lt"/>
              </a:rPr>
              <a:t> is the operator’s </a:t>
            </a:r>
            <a:r>
              <a:rPr lang="en-US" sz="2400" b="1" dirty="0">
                <a:solidFill>
                  <a:srgbClr val="000000"/>
                </a:solidFill>
                <a:latin typeface="+mn-lt"/>
              </a:rPr>
              <a:t>right</a:t>
            </a:r>
            <a:r>
              <a:rPr lang="en-US" sz="2400" dirty="0">
                <a:solidFill>
                  <a:srgbClr val="000000"/>
                </a:solidFill>
                <a:latin typeface="+mn-lt"/>
              </a:rPr>
              <a:t> operand</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170052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3)</a:t>
            </a:r>
            <a:endParaRPr lang="en-US" sz="2000" b="0" dirty="0"/>
          </a:p>
        </p:txBody>
      </p:sp>
      <p:sp>
        <p:nvSpPr>
          <p:cNvPr id="3" name="Text Placeholder 2"/>
          <p:cNvSpPr>
            <a:spLocks noGrp="1"/>
          </p:cNvSpPr>
          <p:nvPr>
            <p:ph type="body" idx="1"/>
          </p:nvPr>
        </p:nvSpPr>
        <p:spPr/>
        <p:txBody>
          <a:bodyPr/>
          <a:lstStyle/>
          <a:p>
            <a:pPr marL="429768" indent="-429768">
              <a:buNone/>
            </a:pPr>
            <a:r>
              <a:rPr lang="en-US" sz="2400" b="1" dirty="0">
                <a:solidFill>
                  <a:schemeClr val="tx2"/>
                </a:solidFill>
                <a:latin typeface="+mn-lt"/>
              </a:rPr>
              <a:t>10.1</a:t>
            </a:r>
            <a:r>
              <a:rPr lang="en-US" sz="2400" b="1" dirty="0">
                <a:latin typeface="+mn-lt"/>
              </a:rPr>
              <a:t> </a:t>
            </a:r>
            <a:r>
              <a:rPr lang="en-US" sz="2400" dirty="0">
                <a:latin typeface="+mn-lt"/>
              </a:rPr>
              <a:t>Introduction</a:t>
            </a:r>
          </a:p>
          <a:p>
            <a:pPr marL="429768" indent="-429768">
              <a:buNone/>
              <a:tabLst>
                <a:tab pos="176213" algn="l"/>
                <a:tab pos="715963" algn="l"/>
              </a:tabLst>
            </a:pPr>
            <a:r>
              <a:rPr lang="en-US" sz="2400" b="1" dirty="0">
                <a:solidFill>
                  <a:schemeClr val="tx2"/>
                </a:solidFill>
                <a:latin typeface="+mn-lt"/>
              </a:rPr>
              <a:t>10.2</a:t>
            </a:r>
            <a:r>
              <a:rPr lang="en-US" sz="2400" b="1" dirty="0">
                <a:latin typeface="+mn-lt"/>
              </a:rPr>
              <a:t> </a:t>
            </a:r>
            <a:r>
              <a:rPr lang="en-US" sz="2400" dirty="0">
                <a:latin typeface="+mn-lt"/>
              </a:rPr>
              <a:t>Using the Overloaded </a:t>
            </a:r>
            <a:r>
              <a:rPr lang="en-US" sz="2400" dirty="0" smtClean="0">
                <a:latin typeface="+mn-lt"/>
              </a:rPr>
              <a:t>Operators of </a:t>
            </a:r>
            <a:r>
              <a:rPr lang="en-US" sz="2400" dirty="0">
                <a:latin typeface="+mn-lt"/>
              </a:rPr>
              <a:t>Standard Library Class </a:t>
            </a:r>
            <a:r>
              <a:rPr lang="en-US" sz="2400" dirty="0">
                <a:latin typeface="Consolas" panose="020B0609020204030204" pitchFamily="49" charset="0"/>
              </a:rPr>
              <a:t>string</a:t>
            </a:r>
          </a:p>
          <a:p>
            <a:pPr marL="429768" indent="-429768">
              <a:buNone/>
            </a:pPr>
            <a:r>
              <a:rPr lang="en-US" sz="2400" b="1" dirty="0">
                <a:solidFill>
                  <a:schemeClr val="tx2"/>
                </a:solidFill>
                <a:latin typeface="+mn-lt"/>
              </a:rPr>
              <a:t>10.3</a:t>
            </a:r>
            <a:r>
              <a:rPr lang="en-US" sz="2400" b="1" dirty="0">
                <a:latin typeface="+mn-lt"/>
              </a:rPr>
              <a:t> </a:t>
            </a:r>
            <a:r>
              <a:rPr lang="en-US" sz="2400" dirty="0">
                <a:latin typeface="+mn-lt"/>
              </a:rPr>
              <a:t>Fundamentals of </a:t>
            </a:r>
            <a:r>
              <a:rPr lang="en-US" sz="2400" dirty="0" smtClean="0">
                <a:latin typeface="+mn-lt"/>
              </a:rPr>
              <a:t>Operator Overloading</a:t>
            </a:r>
          </a:p>
          <a:p>
            <a:pPr marL="740664" lvl="1" indent="-284400">
              <a:buNone/>
            </a:pPr>
            <a:r>
              <a:rPr lang="en-US" sz="2400" dirty="0" smtClean="0">
                <a:solidFill>
                  <a:schemeClr val="tx2"/>
                </a:solidFill>
                <a:latin typeface="+mn-lt"/>
              </a:rPr>
              <a:t>10.3.1</a:t>
            </a:r>
            <a:r>
              <a:rPr lang="en-US" sz="2400" dirty="0" smtClean="0">
                <a:latin typeface="+mn-lt"/>
              </a:rPr>
              <a:t> Operator Overloading Is Not Automatic</a:t>
            </a:r>
            <a:endParaRPr lang="en-US" sz="2400" dirty="0">
              <a:latin typeface="+mn-lt"/>
            </a:endParaRPr>
          </a:p>
          <a:p>
            <a:pPr marL="740664" lvl="1" indent="-284400">
              <a:buNone/>
            </a:pPr>
            <a:r>
              <a:rPr lang="en-US" sz="2400" dirty="0" smtClean="0">
                <a:solidFill>
                  <a:schemeClr val="tx2"/>
                </a:solidFill>
                <a:latin typeface="+mn-lt"/>
              </a:rPr>
              <a:t>10.3.2</a:t>
            </a:r>
            <a:r>
              <a:rPr lang="en-US" sz="2400" dirty="0" smtClean="0">
                <a:latin typeface="+mn-lt"/>
              </a:rPr>
              <a:t> </a:t>
            </a:r>
            <a:r>
              <a:rPr lang="en-US" sz="2400" dirty="0">
                <a:latin typeface="+mn-lt"/>
              </a:rPr>
              <a:t>Operators That You Do Not </a:t>
            </a:r>
            <a:r>
              <a:rPr lang="en-US" sz="2400" dirty="0" smtClean="0">
                <a:latin typeface="+mn-lt"/>
              </a:rPr>
              <a:t>Have to </a:t>
            </a:r>
            <a:r>
              <a:rPr lang="en-US" sz="2400" dirty="0">
                <a:latin typeface="+mn-lt"/>
              </a:rPr>
              <a:t>Overload</a:t>
            </a:r>
          </a:p>
          <a:p>
            <a:pPr marL="740664" lvl="1" indent="-284400">
              <a:buNone/>
            </a:pPr>
            <a:r>
              <a:rPr lang="en-US" sz="2400" dirty="0" smtClean="0">
                <a:solidFill>
                  <a:schemeClr val="tx2"/>
                </a:solidFill>
                <a:latin typeface="+mn-lt"/>
              </a:rPr>
              <a:t>10.3.3</a:t>
            </a:r>
            <a:r>
              <a:rPr lang="en-US" sz="2400" dirty="0" smtClean="0">
                <a:latin typeface="+mn-lt"/>
              </a:rPr>
              <a:t> </a:t>
            </a:r>
            <a:r>
              <a:rPr lang="en-US" sz="2400" dirty="0">
                <a:latin typeface="+mn-lt"/>
              </a:rPr>
              <a:t>Operators That Cannot </a:t>
            </a:r>
            <a:r>
              <a:rPr lang="en-US" sz="2400" dirty="0" smtClean="0">
                <a:latin typeface="+mn-lt"/>
              </a:rPr>
              <a:t>Be Overloaded</a:t>
            </a:r>
            <a:endParaRPr lang="en-US" sz="2400" dirty="0">
              <a:latin typeface="+mn-lt"/>
            </a:endParaRPr>
          </a:p>
          <a:p>
            <a:pPr marL="740664" lvl="1" indent="-284400">
              <a:buNone/>
            </a:pPr>
            <a:r>
              <a:rPr lang="en-US" sz="2400" dirty="0" smtClean="0">
                <a:solidFill>
                  <a:schemeClr val="tx2"/>
                </a:solidFill>
                <a:latin typeface="+mn-lt"/>
              </a:rPr>
              <a:t>10.3.4</a:t>
            </a:r>
            <a:r>
              <a:rPr lang="en-US" sz="2400" dirty="0" smtClean="0">
                <a:latin typeface="+mn-lt"/>
              </a:rPr>
              <a:t> </a:t>
            </a:r>
            <a:r>
              <a:rPr lang="en-US" sz="2400" dirty="0">
                <a:latin typeface="+mn-lt"/>
              </a:rPr>
              <a:t>Rules and Restrictions </a:t>
            </a:r>
            <a:r>
              <a:rPr lang="en-US" sz="2400" dirty="0" smtClean="0">
                <a:latin typeface="+mn-lt"/>
              </a:rPr>
              <a:t>on Operator </a:t>
            </a:r>
            <a:r>
              <a:rPr lang="en-US" sz="2400" dirty="0">
                <a:latin typeface="+mn-lt"/>
              </a:rPr>
              <a:t>Overloading</a:t>
            </a:r>
          </a:p>
        </p:txBody>
      </p:sp>
    </p:spTree>
    <p:extLst>
      <p:ext uri="{BB962C8B-B14F-4D97-AF65-F5344CB8AC3E}">
        <p14:creationId xmlns:p14="http://schemas.microsoft.com/office/powerpoint/2010/main" val="3767959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10.2</a:t>
            </a:r>
          </a:p>
        </p:txBody>
      </p:sp>
      <p:sp>
        <p:nvSpPr>
          <p:cNvPr id="3" name="Text Placeholder 2"/>
          <p:cNvSpPr>
            <a:spLocks noGrp="1"/>
          </p:cNvSpPr>
          <p:nvPr>
            <p:ph type="body" idx="1"/>
          </p:nvPr>
        </p:nvSpPr>
        <p:spPr/>
        <p:txBody>
          <a:bodyPr/>
          <a:lstStyle/>
          <a:p>
            <a:pPr marL="0" indent="0">
              <a:buNone/>
            </a:pPr>
            <a:r>
              <a:rPr lang="en-US" sz="2400" dirty="0">
                <a:latin typeface="+mn-lt"/>
              </a:rPr>
              <a:t>New input/output capabilities for user-defined types are added to C++ without </a:t>
            </a:r>
            <a:r>
              <a:rPr lang="en-US" sz="2400" dirty="0" smtClean="0">
                <a:latin typeface="+mn-lt"/>
              </a:rPr>
              <a:t>modifying standard </a:t>
            </a:r>
            <a:r>
              <a:rPr lang="en-US" sz="2400" dirty="0">
                <a:latin typeface="+mn-lt"/>
              </a:rPr>
              <a:t>input/output library classes. This is another example of C++’s extensibility.</a:t>
            </a:r>
          </a:p>
        </p:txBody>
      </p:sp>
    </p:spTree>
    <p:extLst>
      <p:ext uri="{BB962C8B-B14F-4D97-AF65-F5344CB8AC3E}">
        <p14:creationId xmlns:p14="http://schemas.microsoft.com/office/powerpoint/2010/main" val="2113989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chemeClr val="tx2"/>
                </a:solidFill>
                <a:latin typeface="Times New Roman" panose="02020603050405020304" pitchFamily="18" charset="0"/>
                <a:cs typeface="Times New Roman" panose="02020603050405020304" pitchFamily="18" charset="0"/>
              </a:rPr>
              <a:t>10.5 </a:t>
            </a:r>
            <a:r>
              <a:rPr lang="en-US" sz="3000" dirty="0" smtClean="0">
                <a:solidFill>
                  <a:schemeClr val="tx2"/>
                </a:solidFill>
                <a:latin typeface="Times New Roman" panose="02020603050405020304" pitchFamily="18" charset="0"/>
                <a:cs typeface="Times New Roman" panose="02020603050405020304" pitchFamily="18" charset="0"/>
              </a:rPr>
              <a:t>Overloading </a:t>
            </a:r>
            <a:r>
              <a:rPr lang="en-US" sz="3000" dirty="0">
                <a:solidFill>
                  <a:schemeClr val="tx2"/>
                </a:solidFill>
                <a:latin typeface="Times New Roman" panose="02020603050405020304" pitchFamily="18" charset="0"/>
                <a:cs typeface="Times New Roman" panose="02020603050405020304" pitchFamily="18" charset="0"/>
              </a:rPr>
              <a:t>the Binary Stream Insertion and Stream Extraction </a:t>
            </a:r>
            <a:r>
              <a:rPr lang="en-US" sz="3000" dirty="0" smtClean="0">
                <a:solidFill>
                  <a:schemeClr val="tx2"/>
                </a:solidFill>
                <a:latin typeface="Times New Roman" panose="02020603050405020304" pitchFamily="18" charset="0"/>
                <a:cs typeface="Times New Roman" panose="02020603050405020304" pitchFamily="18" charset="0"/>
              </a:rPr>
              <a:t>Operators </a:t>
            </a:r>
            <a:r>
              <a:rPr lang="en-US" sz="2000" b="0" dirty="0" smtClean="0">
                <a:solidFill>
                  <a:schemeClr val="tx2"/>
                </a:solidFill>
                <a:latin typeface="Times New Roman" panose="02020603050405020304" pitchFamily="18" charset="0"/>
                <a:cs typeface="Times New Roman" panose="02020603050405020304" pitchFamily="18" charset="0"/>
              </a:rPr>
              <a:t>(6 of 6)</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defRPr/>
            </a:pPr>
            <a:r>
              <a:rPr lang="en-US" sz="2200" dirty="0">
                <a:solidFill>
                  <a:srgbClr val="000000"/>
                </a:solidFill>
                <a:latin typeface="+mn-lt"/>
              </a:rPr>
              <a:t>The overloaded stream insertion operator (</a:t>
            </a:r>
            <a:r>
              <a:rPr lang="en-US" sz="2200" dirty="0">
                <a:solidFill>
                  <a:srgbClr val="000000"/>
                </a:solidFill>
                <a:latin typeface="Consolas" panose="020B0609020204030204" pitchFamily="49" charset="0"/>
              </a:rPr>
              <a:t>&lt;&lt;</a:t>
            </a:r>
            <a:r>
              <a:rPr lang="en-US" sz="2200" dirty="0">
                <a:solidFill>
                  <a:srgbClr val="000000"/>
                </a:solidFill>
                <a:latin typeface="+mn-lt"/>
              </a:rPr>
              <a:t>) is used in an expression in which the left operand has type </a:t>
            </a:r>
            <a:r>
              <a:rPr lang="en-US" sz="2200" dirty="0">
                <a:solidFill>
                  <a:srgbClr val="000000"/>
                </a:solidFill>
                <a:latin typeface="Consolas" panose="020B0609020204030204" pitchFamily="49" charset="0"/>
              </a:rPr>
              <a:t>ostream &amp;</a:t>
            </a:r>
            <a:r>
              <a:rPr lang="en-US" sz="2200" dirty="0">
                <a:solidFill>
                  <a:srgbClr val="000000"/>
                </a:solidFill>
                <a:latin typeface="+mn-lt"/>
              </a:rPr>
              <a:t>, as in </a:t>
            </a:r>
            <a:r>
              <a:rPr lang="en-US" sz="2200" dirty="0">
                <a:solidFill>
                  <a:srgbClr val="000000"/>
                </a:solidFill>
                <a:latin typeface="Consolas" panose="020B0609020204030204" pitchFamily="49" charset="0"/>
              </a:rPr>
              <a:t>cout &lt;&lt; classObject</a:t>
            </a:r>
            <a:r>
              <a:rPr lang="en-US" sz="2200" dirty="0">
                <a:solidFill>
                  <a:srgbClr val="000000"/>
                </a:solidFill>
                <a:latin typeface="+mn-lt"/>
              </a:rPr>
              <a:t>.</a:t>
            </a:r>
          </a:p>
          <a:p>
            <a:pPr lvl="1">
              <a:defRPr/>
            </a:pPr>
            <a:r>
              <a:rPr lang="en-US" sz="2200" dirty="0">
                <a:solidFill>
                  <a:srgbClr val="000000"/>
                </a:solidFill>
                <a:latin typeface="+mn-lt"/>
              </a:rPr>
              <a:t>When the </a:t>
            </a:r>
            <a:r>
              <a:rPr lang="en-US" sz="2200" b="1" dirty="0">
                <a:solidFill>
                  <a:srgbClr val="000000"/>
                </a:solidFill>
                <a:latin typeface="+mn-lt"/>
              </a:rPr>
              <a:t>right</a:t>
            </a:r>
            <a:r>
              <a:rPr lang="en-US" sz="2200" dirty="0">
                <a:solidFill>
                  <a:srgbClr val="000000"/>
                </a:solidFill>
                <a:latin typeface="+mn-lt"/>
              </a:rPr>
              <a:t> operand is an object of a user-defined class, it must be overloaded as a </a:t>
            </a:r>
            <a:r>
              <a:rPr lang="en-US" sz="2200" b="1" dirty="0">
                <a:solidFill>
                  <a:srgbClr val="000000"/>
                </a:solidFill>
                <a:latin typeface="+mn-lt"/>
              </a:rPr>
              <a:t>non-member function</a:t>
            </a:r>
            <a:r>
              <a:rPr lang="en-US" sz="2200" dirty="0">
                <a:solidFill>
                  <a:srgbClr val="000000"/>
                </a:solidFill>
                <a:latin typeface="+mn-lt"/>
              </a:rPr>
              <a:t>.</a:t>
            </a:r>
          </a:p>
          <a:p>
            <a:r>
              <a:rPr lang="en-US" altLang="en-US" sz="2200" dirty="0">
                <a:solidFill>
                  <a:srgbClr val="000000"/>
                </a:solidFill>
                <a:latin typeface="+mn-lt"/>
              </a:rPr>
              <a:t>Similarly, the overloaded stream extraction operator (</a:t>
            </a:r>
            <a:r>
              <a:rPr lang="en-US" altLang="en-US" sz="2200" dirty="0">
                <a:solidFill>
                  <a:srgbClr val="000000"/>
                </a:solidFill>
                <a:latin typeface="Consolas" panose="020B0609020204030204" pitchFamily="49" charset="0"/>
              </a:rPr>
              <a:t>&gt;&gt;</a:t>
            </a:r>
            <a:r>
              <a:rPr lang="en-US" altLang="en-US" sz="2200" dirty="0">
                <a:solidFill>
                  <a:srgbClr val="000000"/>
                </a:solidFill>
                <a:latin typeface="+mn-lt"/>
              </a:rPr>
              <a:t>) must be a non-member function.</a:t>
            </a:r>
          </a:p>
          <a:p>
            <a:r>
              <a:rPr lang="en-US" altLang="en-US" sz="2200" dirty="0">
                <a:solidFill>
                  <a:srgbClr val="000000"/>
                </a:solidFill>
                <a:latin typeface="+mn-lt"/>
              </a:rPr>
              <a:t>Each may require access to the </a:t>
            </a:r>
            <a:r>
              <a:rPr lang="en-US" altLang="en-US" sz="2200" dirty="0">
                <a:solidFill>
                  <a:srgbClr val="000000"/>
                </a:solidFill>
                <a:latin typeface="Consolas" panose="020B0609020204030204" pitchFamily="49" charset="0"/>
              </a:rPr>
              <a:t>private</a:t>
            </a:r>
            <a:r>
              <a:rPr lang="en-US" altLang="en-US" sz="2200" dirty="0">
                <a:solidFill>
                  <a:srgbClr val="000000"/>
                </a:solidFill>
                <a:latin typeface="+mn-lt"/>
              </a:rPr>
              <a:t> data members of the class object being output or input, so these overloaded operator functions can be made </a:t>
            </a:r>
            <a:r>
              <a:rPr lang="en-US" altLang="en-US" sz="2200" dirty="0">
                <a:solidFill>
                  <a:srgbClr val="000000"/>
                </a:solidFill>
                <a:latin typeface="Consolas" panose="020B0609020204030204" pitchFamily="49" charset="0"/>
              </a:rPr>
              <a:t>friend</a:t>
            </a:r>
            <a:r>
              <a:rPr lang="en-US" altLang="en-US" sz="2200" dirty="0">
                <a:solidFill>
                  <a:srgbClr val="000000"/>
                </a:solidFill>
                <a:latin typeface="+mn-lt"/>
              </a:rPr>
              <a:t> functions of the class for performance reasons</a:t>
            </a:r>
            <a:r>
              <a:rPr lang="en-US" altLang="en-US" sz="2200" dirty="0" smtClean="0">
                <a:solidFill>
                  <a:srgbClr val="000000"/>
                </a:solidFill>
                <a:latin typeface="+mn-lt"/>
              </a:rPr>
              <a:t>.</a:t>
            </a:r>
            <a:endParaRPr lang="en-US" sz="2200" dirty="0">
              <a:solidFill>
                <a:srgbClr val="000000"/>
              </a:solidFill>
              <a:latin typeface="+mn-lt"/>
            </a:endParaRPr>
          </a:p>
        </p:txBody>
      </p:sp>
    </p:spTree>
    <p:extLst>
      <p:ext uri="{BB962C8B-B14F-4D97-AF65-F5344CB8AC3E}">
        <p14:creationId xmlns:p14="http://schemas.microsoft.com/office/powerpoint/2010/main" val="40234825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10.6 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dirty="0">
                <a:solidFill>
                  <a:schemeClr val="tx2"/>
                </a:solidFill>
                <a:latin typeface="Times New Roman" panose="02020603050405020304" pitchFamily="18" charset="0"/>
                <a:cs typeface="Times New Roman" panose="02020603050405020304" pitchFamily="18" charset="0"/>
              </a:rPr>
              <a:t>Unary Operators</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 unary operator for a class can be overloaded as a non-</a:t>
            </a:r>
            <a:r>
              <a:rPr lang="en-US" altLang="en-US" sz="2400" dirty="0">
                <a:solidFill>
                  <a:srgbClr val="000000"/>
                </a:solidFill>
                <a:latin typeface="Consolas" panose="020B0609020204030204" pitchFamily="49" charset="0"/>
              </a:rPr>
              <a:t>static</a:t>
            </a:r>
            <a:r>
              <a:rPr lang="en-US" altLang="en-US" sz="2400" dirty="0">
                <a:solidFill>
                  <a:srgbClr val="000000"/>
                </a:solidFill>
                <a:latin typeface="+mn-lt"/>
              </a:rPr>
              <a:t> member function with no arguments or as a non-member function with one argument that must be an object (or a reference to an object) of the class.</a:t>
            </a:r>
          </a:p>
          <a:p>
            <a:pPr eaLnBrk="1" hangingPunct="1"/>
            <a:r>
              <a:rPr lang="en-US" altLang="en-US" sz="2400" dirty="0">
                <a:solidFill>
                  <a:srgbClr val="000000"/>
                </a:solidFill>
                <a:latin typeface="+mn-lt"/>
              </a:rPr>
              <a:t>A unary operator such as ! may be overloaded as a </a:t>
            </a:r>
            <a:r>
              <a:rPr lang="en-US" altLang="en-US" sz="2400" b="1" dirty="0">
                <a:solidFill>
                  <a:srgbClr val="000000"/>
                </a:solidFill>
                <a:latin typeface="+mn-lt"/>
              </a:rPr>
              <a:t>non-member function</a:t>
            </a:r>
            <a:r>
              <a:rPr lang="en-US" altLang="en-US" sz="2400" dirty="0">
                <a:solidFill>
                  <a:srgbClr val="000000"/>
                </a:solidFill>
                <a:latin typeface="+mn-lt"/>
              </a:rPr>
              <a:t> with one parameter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356910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10.7 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dirty="0">
                <a:solidFill>
                  <a:schemeClr val="tx2"/>
                </a:solidFill>
                <a:latin typeface="Times New Roman" panose="02020603050405020304" pitchFamily="18" charset="0"/>
                <a:cs typeface="Times New Roman" panose="02020603050405020304" pitchFamily="18" charset="0"/>
              </a:rPr>
              <a:t>the Increment and Decrement Operators</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prefix and postfix versions of the increment and decrement operators can all be overloaded.</a:t>
            </a:r>
          </a:p>
          <a:p>
            <a:pPr eaLnBrk="1" hangingPunct="1"/>
            <a:r>
              <a:rPr lang="en-US" altLang="en-US" sz="2400" dirty="0">
                <a:solidFill>
                  <a:srgbClr val="000000"/>
                </a:solidFill>
                <a:latin typeface="+mn-lt"/>
              </a:rPr>
              <a:t>To overload the increment operator to allow both prefix and postfix increment usage, each overloaded operator function must have a distinct signature, so that the compiler will be able to determine which version of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is intended.</a:t>
            </a:r>
          </a:p>
          <a:p>
            <a:pPr eaLnBrk="1" hangingPunct="1"/>
            <a:r>
              <a:rPr lang="en-US" altLang="en-US" sz="2400" dirty="0">
                <a:solidFill>
                  <a:srgbClr val="000000"/>
                </a:solidFill>
                <a:latin typeface="+mn-lt"/>
              </a:rPr>
              <a:t>The prefix versions are overloaded exactly as any other prefix unary operator would be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8234285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10.7 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dirty="0">
                <a:solidFill>
                  <a:schemeClr val="tx2"/>
                </a:solidFill>
                <a:latin typeface="Times New Roman" panose="02020603050405020304" pitchFamily="18" charset="0"/>
                <a:cs typeface="Times New Roman" panose="02020603050405020304" pitchFamily="18" charset="0"/>
              </a:rPr>
              <a:t>the Unary Prefix and Postfix </a:t>
            </a:r>
            <a:r>
              <a:rPr lang="en-US" dirty="0">
                <a:solidFill>
                  <a:schemeClr val="tx2"/>
                </a:solidFill>
                <a:latin typeface="Consolas" panose="020B0609020204030204" pitchFamily="49"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 and </a:t>
            </a:r>
            <a:r>
              <a:rPr lang="en-US" dirty="0" smtClean="0">
                <a:solidFill>
                  <a:schemeClr val="tx2"/>
                </a:solidFill>
                <a:latin typeface="Consolas" panose="020B0609020204030204" pitchFamily="49" charset="0"/>
                <a:cs typeface="Times New Roman" panose="02020603050405020304" pitchFamily="18" charset="0"/>
              </a:rPr>
              <a:t>--</a:t>
            </a:r>
            <a:r>
              <a:rPr lang="en-US" dirty="0" smtClean="0">
                <a:solidFill>
                  <a:schemeClr val="tx2"/>
                </a:solidFill>
                <a:latin typeface="Times New Roman" panose="02020603050405020304" pitchFamily="18" charset="0"/>
                <a:cs typeface="Times New Roman" panose="02020603050405020304" pitchFamily="18" charset="0"/>
              </a:rPr>
              <a:t> Operators </a:t>
            </a:r>
            <a:r>
              <a:rPr lang="en-US" sz="2000" b="0" dirty="0" smtClean="0">
                <a:solidFill>
                  <a:schemeClr val="tx2"/>
                </a:solidFill>
                <a:latin typeface="Times New Roman" panose="02020603050405020304" pitchFamily="18" charset="0"/>
                <a:cs typeface="Times New Roman" panose="02020603050405020304" pitchFamily="18" charset="0"/>
              </a:rPr>
              <a:t>(1 of 4)</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54880"/>
          </a:xfrm>
        </p:spPr>
        <p:txBody>
          <a:bodyPr/>
          <a:lstStyle/>
          <a:p>
            <a:pPr eaLnBrk="1" hangingPunct="1"/>
            <a:r>
              <a:rPr lang="en-US" altLang="en-US" sz="2000" dirty="0" smtClean="0">
                <a:solidFill>
                  <a:srgbClr val="000000"/>
                </a:solidFill>
                <a:latin typeface="+mn-lt"/>
              </a:rPr>
              <a:t>When the compiler sees the preincrementing expression </a:t>
            </a:r>
            <a:r>
              <a:rPr lang="en-US" altLang="en-US" sz="2000" dirty="0" smtClean="0">
                <a:solidFill>
                  <a:srgbClr val="000000"/>
                </a:solidFill>
                <a:latin typeface="Consolas" panose="020B0609020204030204" pitchFamily="49" charset="0"/>
              </a:rPr>
              <a:t>++</a:t>
            </a:r>
            <a:r>
              <a:rPr lang="en-US" altLang="en-US" sz="2000" dirty="0" smtClean="0">
                <a:solidFill>
                  <a:srgbClr val="000000"/>
                </a:solidFill>
                <a:latin typeface="+mn-lt"/>
              </a:rPr>
              <a:t>d1, if the overloaded operator is defined as a member function, the compiler generates </a:t>
            </a:r>
            <a:r>
              <a:rPr lang="en-US" altLang="en-US" sz="2000" dirty="0">
                <a:solidFill>
                  <a:srgbClr val="000000"/>
                </a:solidFill>
                <a:latin typeface="+mn-lt"/>
              </a:rPr>
              <a:t>the </a:t>
            </a:r>
            <a:r>
              <a:rPr lang="en-US" altLang="en-US" sz="2000" b="1" dirty="0">
                <a:solidFill>
                  <a:srgbClr val="000000"/>
                </a:solidFill>
                <a:latin typeface="+mn-lt"/>
              </a:rPr>
              <a:t>member-function call</a:t>
            </a:r>
          </a:p>
          <a:p>
            <a:pPr marL="740664" lvl="1">
              <a:buFont typeface="Consolas" panose="020B0609020204030204" pitchFamily="49" charset="0"/>
              <a:buChar char="–"/>
            </a:pPr>
            <a:r>
              <a:rPr lang="en-US" altLang="en-US" sz="2000" dirty="0">
                <a:solidFill>
                  <a:srgbClr val="000000"/>
                </a:solidFill>
                <a:latin typeface="Consolas" panose="020B0609020204030204" pitchFamily="49" charset="0"/>
              </a:rPr>
              <a:t>d1.</a:t>
            </a:r>
            <a:r>
              <a:rPr lang="en-US" altLang="en-US" sz="2000" b="1" dirty="0">
                <a:solidFill>
                  <a:schemeClr val="tx1"/>
                </a:solidFill>
                <a:latin typeface="Consolas" panose="020B0609020204030204" pitchFamily="49" charset="0"/>
              </a:rPr>
              <a:t>operator</a:t>
            </a:r>
            <a:r>
              <a:rPr lang="en-US" altLang="en-US" sz="2000" dirty="0">
                <a:solidFill>
                  <a:srgbClr val="000000"/>
                </a:solidFill>
                <a:latin typeface="Consolas" panose="020B0609020204030204" pitchFamily="49" charset="0"/>
              </a:rPr>
              <a:t>++()</a:t>
            </a:r>
          </a:p>
          <a:p>
            <a:pPr eaLnBrk="1" hangingPunct="1"/>
            <a:r>
              <a:rPr lang="en-US" altLang="en-US" sz="2000" dirty="0" smtClean="0">
                <a:solidFill>
                  <a:srgbClr val="000000"/>
                </a:solidFill>
                <a:latin typeface="+mn-lt"/>
              </a:rPr>
              <a:t>The prototype for </a:t>
            </a:r>
            <a:r>
              <a:rPr lang="en-US" altLang="en-US" sz="2000" dirty="0">
                <a:solidFill>
                  <a:srgbClr val="000000"/>
                </a:solidFill>
                <a:latin typeface="+mn-lt"/>
              </a:rPr>
              <a:t>this operator function would be</a:t>
            </a:r>
          </a:p>
          <a:p>
            <a:pPr marL="740664" lvl="1">
              <a:buFont typeface="Consolas" panose="020B0609020204030204" pitchFamily="49" charset="0"/>
              <a:buChar char="–"/>
            </a:pPr>
            <a:r>
              <a:rPr lang="en-US" altLang="en-US" sz="2000" dirty="0">
                <a:solidFill>
                  <a:srgbClr val="000000"/>
                </a:solidFill>
                <a:latin typeface="Consolas" panose="020B0609020204030204" pitchFamily="49" charset="0"/>
              </a:rPr>
              <a:t>Date &amp;</a:t>
            </a:r>
            <a:r>
              <a:rPr lang="en-US" altLang="en-US" sz="2000" b="1" dirty="0">
                <a:solidFill>
                  <a:schemeClr val="tx1"/>
                </a:solidFill>
                <a:latin typeface="Consolas" panose="020B0609020204030204" pitchFamily="49" charset="0"/>
              </a:rPr>
              <a:t>operator</a:t>
            </a:r>
            <a:r>
              <a:rPr lang="en-US" altLang="en-US" sz="2000" dirty="0">
                <a:solidFill>
                  <a:srgbClr val="000000"/>
                </a:solidFill>
                <a:latin typeface="Consolas" panose="020B0609020204030204" pitchFamily="49" charset="0"/>
              </a:rPr>
              <a:t>++();</a:t>
            </a:r>
          </a:p>
          <a:p>
            <a:pPr eaLnBrk="1" hangingPunct="1"/>
            <a:r>
              <a:rPr lang="en-US" altLang="en-US" sz="2000" dirty="0" smtClean="0">
                <a:solidFill>
                  <a:srgbClr val="000000"/>
                </a:solidFill>
                <a:latin typeface="+mn-lt"/>
              </a:rPr>
              <a:t>If the prefix increment operator is implemented as a non-member function</a:t>
            </a:r>
            <a:r>
              <a:rPr lang="en-US" altLang="en-US" sz="2000" dirty="0">
                <a:solidFill>
                  <a:srgbClr val="000000"/>
                </a:solidFill>
                <a:latin typeface="+mn-lt"/>
              </a:rPr>
              <a:t>, then the compiler generates the function call</a:t>
            </a:r>
          </a:p>
          <a:p>
            <a:pPr marL="740664" lvl="1">
              <a:buFont typeface="Consolas" panose="020B0609020204030204" pitchFamily="49" charset="0"/>
              <a:buChar char="–"/>
            </a:pPr>
            <a:r>
              <a:rPr lang="en-US" altLang="en-US" sz="2000" b="1" dirty="0" smtClean="0">
                <a:solidFill>
                  <a:schemeClr val="tx1"/>
                </a:solidFill>
                <a:latin typeface="Consolas" panose="020B0609020204030204" pitchFamily="49" charset="0"/>
              </a:rPr>
              <a:t>operator</a:t>
            </a:r>
            <a:r>
              <a:rPr lang="en-US" altLang="en-US" sz="2000" dirty="0" smtClean="0">
                <a:solidFill>
                  <a:srgbClr val="000000"/>
                </a:solidFill>
                <a:latin typeface="Consolas" panose="020B0609020204030204" pitchFamily="49" charset="0"/>
              </a:rPr>
              <a:t>++( d1 )</a:t>
            </a:r>
          </a:p>
          <a:p>
            <a:pPr eaLnBrk="1" hangingPunct="1"/>
            <a:r>
              <a:rPr lang="en-US" altLang="en-US" sz="2000" dirty="0" smtClean="0">
                <a:solidFill>
                  <a:srgbClr val="000000"/>
                </a:solidFill>
                <a:latin typeface="+mn-lt"/>
              </a:rPr>
              <a:t>The prototype for this operator function would be declared in the Date </a:t>
            </a:r>
            <a:r>
              <a:rPr lang="en-US" altLang="en-US" sz="2000" dirty="0">
                <a:solidFill>
                  <a:srgbClr val="000000"/>
                </a:solidFill>
                <a:latin typeface="+mn-lt"/>
              </a:rPr>
              <a:t>class </a:t>
            </a:r>
            <a:r>
              <a:rPr lang="en-US" altLang="en-US" sz="2000" dirty="0" smtClean="0">
                <a:solidFill>
                  <a:srgbClr val="000000"/>
                </a:solidFill>
                <a:latin typeface="+mn-lt"/>
              </a:rPr>
              <a:t>as </a:t>
            </a:r>
            <a:endParaRPr lang="en-US" altLang="en-US" sz="2000" dirty="0">
              <a:solidFill>
                <a:srgbClr val="000000"/>
              </a:solidFill>
              <a:latin typeface="+mn-lt"/>
            </a:endParaRPr>
          </a:p>
          <a:p>
            <a:pPr marL="740664" lvl="1">
              <a:buFont typeface="Consolas" panose="020B0609020204030204" pitchFamily="49" charset="0"/>
              <a:buChar char="–"/>
            </a:pPr>
            <a:r>
              <a:rPr lang="en-US" altLang="en-US" sz="2000" dirty="0">
                <a:solidFill>
                  <a:srgbClr val="000000"/>
                </a:solidFill>
                <a:latin typeface="Consolas" panose="020B0609020204030204" pitchFamily="49" charset="0"/>
              </a:rPr>
              <a:t>Date &amp;</a:t>
            </a:r>
            <a:r>
              <a:rPr lang="en-US" altLang="en-US" sz="2000" b="1" dirty="0">
                <a:solidFill>
                  <a:schemeClr val="tx1"/>
                </a:solidFill>
                <a:latin typeface="Consolas" panose="020B0609020204030204" pitchFamily="49" charset="0"/>
              </a:rPr>
              <a:t>operator</a:t>
            </a:r>
            <a:r>
              <a:rPr lang="en-US" altLang="en-US" sz="2000" dirty="0">
                <a:solidFill>
                  <a:srgbClr val="000000"/>
                </a:solidFill>
                <a:latin typeface="Consolas" panose="020B0609020204030204" pitchFamily="49" charset="0"/>
              </a:rPr>
              <a:t>++( Date &amp; </a:t>
            </a:r>
            <a:r>
              <a:rPr lang="en-US" altLang="en-US" sz="2000" dirty="0" smtClean="0">
                <a:solidFill>
                  <a:srgbClr val="000000"/>
                </a:solidFill>
                <a:latin typeface="Consolas" panose="020B0609020204030204" pitchFamily="49" charset="0"/>
              </a:rPr>
              <a:t>);</a:t>
            </a:r>
            <a:endParaRPr lang="en-US" alt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853558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10.7 </a:t>
            </a:r>
            <a:r>
              <a:rPr lang="en-US" dirty="0" smtClean="0">
                <a:solidFill>
                  <a:schemeClr val="tx2"/>
                </a:solidFill>
                <a:latin typeface="Times New Roman" panose="02020603050405020304" pitchFamily="18" charset="0"/>
                <a:cs typeface="Times New Roman" panose="02020603050405020304" pitchFamily="18" charset="0"/>
              </a:rPr>
              <a:t>Overloading </a:t>
            </a:r>
            <a:r>
              <a:rPr lang="en-US" dirty="0">
                <a:solidFill>
                  <a:schemeClr val="tx2"/>
                </a:solidFill>
                <a:latin typeface="Times New Roman" panose="02020603050405020304" pitchFamily="18" charset="0"/>
                <a:cs typeface="Times New Roman" panose="02020603050405020304" pitchFamily="18" charset="0"/>
              </a:rPr>
              <a:t>the Unary Prefix and Postfix </a:t>
            </a:r>
            <a:r>
              <a:rPr lang="en-US" dirty="0">
                <a:solidFill>
                  <a:schemeClr val="tx2"/>
                </a:solidFill>
                <a:latin typeface="Consolas" panose="020B0609020204030204" pitchFamily="49"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 and </a:t>
            </a:r>
            <a:r>
              <a:rPr lang="en-US" dirty="0" smtClean="0">
                <a:solidFill>
                  <a:schemeClr val="tx2"/>
                </a:solidFill>
                <a:latin typeface="Consolas" panose="020B0609020204030204" pitchFamily="49" charset="0"/>
                <a:cs typeface="Times New Roman" panose="02020603050405020304" pitchFamily="18" charset="0"/>
              </a:rPr>
              <a:t>--</a:t>
            </a:r>
            <a:r>
              <a:rPr lang="en-US" dirty="0" smtClean="0">
                <a:solidFill>
                  <a:schemeClr val="tx2"/>
                </a:solidFill>
                <a:latin typeface="Times New Roman" panose="02020603050405020304" pitchFamily="18" charset="0"/>
                <a:cs typeface="Times New Roman" panose="02020603050405020304" pitchFamily="18" charset="0"/>
              </a:rPr>
              <a:t> Operators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4)</a:t>
            </a:r>
            <a:endParaRPr lang="en-US" sz="2000" dirty="0"/>
          </a:p>
        </p:txBody>
      </p:sp>
      <p:sp>
        <p:nvSpPr>
          <p:cNvPr id="3" name="Text Placeholder 2"/>
          <p:cNvSpPr>
            <a:spLocks noGrp="1"/>
          </p:cNvSpPr>
          <p:nvPr>
            <p:ph type="body" idx="1"/>
          </p:nvPr>
        </p:nvSpPr>
        <p:spPr/>
        <p:txBody>
          <a:bodyPr/>
          <a:lstStyle/>
          <a:p>
            <a:pPr marL="0" indent="0">
              <a:lnSpc>
                <a:spcPct val="80000"/>
              </a:lnSpc>
              <a:buNone/>
              <a:defRPr/>
            </a:pPr>
            <a:r>
              <a:rPr lang="en-US" sz="2200" b="1" dirty="0">
                <a:solidFill>
                  <a:srgbClr val="000000"/>
                </a:solidFill>
                <a:latin typeface="+mn-lt"/>
              </a:rPr>
              <a:t>Overloading the Postfix Increment Operator</a:t>
            </a:r>
          </a:p>
          <a:p>
            <a:pPr eaLnBrk="1" hangingPunct="1">
              <a:defRPr/>
            </a:pPr>
            <a:r>
              <a:rPr lang="en-US" sz="2200" dirty="0">
                <a:solidFill>
                  <a:srgbClr val="000000"/>
                </a:solidFill>
                <a:latin typeface="+mn-lt"/>
              </a:rPr>
              <a:t>Overloading the postfix increment operator presents a challenge, because the compiler must be able to distinguish between the signatures of the overloaded prefix and postfix increment operator functions.</a:t>
            </a:r>
          </a:p>
          <a:p>
            <a:pPr eaLnBrk="1" hangingPunct="1">
              <a:defRPr/>
            </a:pPr>
            <a:r>
              <a:rPr lang="en-US" sz="2200" dirty="0">
                <a:solidFill>
                  <a:srgbClr val="000000"/>
                </a:solidFill>
                <a:latin typeface="+mn-lt"/>
              </a:rPr>
              <a:t>The </a:t>
            </a:r>
            <a:r>
              <a:rPr lang="en-US" sz="2200" b="1" dirty="0">
                <a:solidFill>
                  <a:srgbClr val="000000"/>
                </a:solidFill>
                <a:latin typeface="+mn-lt"/>
              </a:rPr>
              <a:t>convention</a:t>
            </a:r>
            <a:r>
              <a:rPr lang="en-US" sz="2200" dirty="0">
                <a:solidFill>
                  <a:srgbClr val="000000"/>
                </a:solidFill>
                <a:latin typeface="+mn-lt"/>
              </a:rPr>
              <a:t> that has been adopted in C++ is that, when the compiler sees the postincrementiang expression </a:t>
            </a:r>
            <a:r>
              <a:rPr lang="en-US" sz="2200" dirty="0">
                <a:solidFill>
                  <a:srgbClr val="000000"/>
                </a:solidFill>
                <a:latin typeface="Consolas" panose="020B0609020204030204" pitchFamily="49" charset="0"/>
              </a:rPr>
              <a:t>d1++, </a:t>
            </a:r>
            <a:r>
              <a:rPr lang="en-US" sz="2200" dirty="0">
                <a:solidFill>
                  <a:srgbClr val="000000"/>
                </a:solidFill>
                <a:latin typeface="+mn-lt"/>
              </a:rPr>
              <a:t>it generates the </a:t>
            </a:r>
            <a:r>
              <a:rPr lang="en-US" sz="2200" b="1" dirty="0">
                <a:solidFill>
                  <a:srgbClr val="000000"/>
                </a:solidFill>
                <a:latin typeface="+mn-lt"/>
              </a:rPr>
              <a:t>member-function call</a:t>
            </a:r>
          </a:p>
          <a:p>
            <a:pPr marL="740664" lvl="1">
              <a:buFont typeface="Consolas" panose="020B0609020204030204" pitchFamily="49" charset="0"/>
              <a:buChar char="–"/>
              <a:defRPr/>
            </a:pPr>
            <a:r>
              <a:rPr lang="en-US" sz="2200" dirty="0">
                <a:solidFill>
                  <a:srgbClr val="000000"/>
                </a:solidFill>
                <a:latin typeface="Consolas" panose="020B0609020204030204" pitchFamily="49" charset="0"/>
              </a:rPr>
              <a:t>d1.</a:t>
            </a:r>
            <a:r>
              <a:rPr lang="en-US" sz="2200" b="1" dirty="0">
                <a:solidFill>
                  <a:schemeClr val="tx1"/>
                </a:solidFill>
                <a:latin typeface="Consolas" panose="020B0609020204030204" pitchFamily="49" charset="0"/>
              </a:rPr>
              <a:t>operator</a:t>
            </a:r>
            <a:r>
              <a:rPr lang="en-US" sz="2200" dirty="0">
                <a:solidFill>
                  <a:srgbClr val="000000"/>
                </a:solidFill>
                <a:latin typeface="Consolas" panose="020B0609020204030204" pitchFamily="49" charset="0"/>
              </a:rPr>
              <a:t>++(</a:t>
            </a:r>
            <a:r>
              <a:rPr lang="en-US" sz="2200" b="1" dirty="0">
                <a:solidFill>
                  <a:schemeClr val="tx1"/>
                </a:solidFill>
                <a:latin typeface="Consolas" panose="020B0609020204030204" pitchFamily="49" charset="0"/>
              </a:rPr>
              <a:t>0</a:t>
            </a:r>
            <a:r>
              <a:rPr lang="en-US" sz="2200" dirty="0">
                <a:solidFill>
                  <a:srgbClr val="000000"/>
                </a:solidFill>
                <a:latin typeface="Consolas" panose="020B0609020204030204" pitchFamily="49" charset="0"/>
              </a:rPr>
              <a:t>)</a:t>
            </a:r>
          </a:p>
          <a:p>
            <a:pPr eaLnBrk="1" hangingPunct="1">
              <a:defRPr/>
            </a:pPr>
            <a:r>
              <a:rPr lang="en-US" sz="2200" dirty="0">
                <a:solidFill>
                  <a:srgbClr val="000000"/>
                </a:solidFill>
                <a:latin typeface="+mn-lt"/>
              </a:rPr>
              <a:t>The prototype for this function </a:t>
            </a:r>
            <a:r>
              <a:rPr lang="en-US" sz="2200" dirty="0" smtClean="0">
                <a:solidFill>
                  <a:srgbClr val="000000"/>
                </a:solidFill>
                <a:latin typeface="+mn-lt"/>
              </a:rPr>
              <a:t>is</a:t>
            </a:r>
            <a:endParaRPr lang="en-US" sz="2200" dirty="0">
              <a:solidFill>
                <a:srgbClr val="000000"/>
              </a:solidFill>
              <a:latin typeface="+mn-lt"/>
            </a:endParaRPr>
          </a:p>
          <a:p>
            <a:pPr marL="740664" lvl="1">
              <a:buFont typeface="Consolas" panose="020B0609020204030204" pitchFamily="49" charset="0"/>
              <a:buChar char="–"/>
              <a:defRPr/>
            </a:pPr>
            <a:r>
              <a:rPr lang="en-US" sz="2200" dirty="0">
                <a:solidFill>
                  <a:srgbClr val="000000"/>
                </a:solidFill>
                <a:latin typeface="Consolas" panose="020B0609020204030204" pitchFamily="49" charset="0"/>
              </a:rPr>
              <a:t>Date </a:t>
            </a:r>
            <a:r>
              <a:rPr lang="en-US" sz="2200" b="1" dirty="0">
                <a:solidFill>
                  <a:schemeClr val="tx1"/>
                </a:solidFill>
                <a:latin typeface="Consolas" panose="020B0609020204030204" pitchFamily="49" charset="0"/>
              </a:rPr>
              <a:t>operator</a:t>
            </a:r>
            <a:r>
              <a:rPr lang="en-US" sz="2200" dirty="0">
                <a:solidFill>
                  <a:srgbClr val="000000"/>
                </a:solidFill>
                <a:latin typeface="Consolas" panose="020B0609020204030204" pitchFamily="49" charset="0"/>
              </a:rPr>
              <a:t>++(</a:t>
            </a:r>
            <a:r>
              <a:rPr lang="en-US" sz="2200" b="1" dirty="0">
                <a:solidFill>
                  <a:schemeClr val="tx1"/>
                </a:solidFill>
                <a:latin typeface="Consolas" panose="020B0609020204030204" pitchFamily="49" charset="0"/>
              </a:rPr>
              <a:t>int</a:t>
            </a:r>
            <a:r>
              <a:rPr lang="en-US" sz="2200" dirty="0" smtClean="0">
                <a:solidFill>
                  <a:srgbClr val="000000"/>
                </a:solidFill>
                <a:latin typeface="Consolas" panose="020B0609020204030204" pitchFamily="49" charset="0"/>
              </a:rPr>
              <a:t>)</a:t>
            </a:r>
            <a:endParaRPr lang="en-US" sz="2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387278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10.7 Overloading the Unary Prefix and Postfix </a:t>
            </a:r>
            <a:r>
              <a:rPr lang="en-US" dirty="0">
                <a:solidFill>
                  <a:schemeClr val="tx2"/>
                </a:solidFill>
                <a:latin typeface="Consolas" panose="020B0609020204030204" pitchFamily="49"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 and </a:t>
            </a:r>
            <a:r>
              <a:rPr lang="en-US" dirty="0" smtClean="0">
                <a:solidFill>
                  <a:schemeClr val="tx2"/>
                </a:solidFill>
                <a:latin typeface="Consolas" panose="020B0609020204030204" pitchFamily="49" charset="0"/>
                <a:cs typeface="Times New Roman" panose="02020603050405020304" pitchFamily="18" charset="0"/>
              </a:rPr>
              <a:t>--</a:t>
            </a:r>
            <a:r>
              <a:rPr lang="en-US" dirty="0" smtClean="0">
                <a:solidFill>
                  <a:schemeClr val="tx2"/>
                </a:solidFill>
                <a:latin typeface="Times New Roman" panose="02020603050405020304" pitchFamily="18" charset="0"/>
                <a:cs typeface="Times New Roman" panose="02020603050405020304" pitchFamily="18" charset="0"/>
              </a:rPr>
              <a:t> Operators </a:t>
            </a:r>
            <a:r>
              <a:rPr lang="en-US" sz="2000" b="0" dirty="0" smtClean="0">
                <a:solidFill>
                  <a:schemeClr val="tx2"/>
                </a:solidFill>
                <a:latin typeface="Times New Roman" panose="02020603050405020304" pitchFamily="18" charset="0"/>
                <a:cs typeface="Times New Roman" panose="02020603050405020304" pitchFamily="18" charset="0"/>
              </a:rPr>
              <a:t>(3 of 4)</a:t>
            </a:r>
            <a:endParaRPr lang="en-US" dirty="0"/>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The argument </a:t>
            </a:r>
            <a:r>
              <a:rPr lang="en-US" sz="2400" dirty="0">
                <a:solidFill>
                  <a:srgbClr val="000000"/>
                </a:solidFill>
                <a:latin typeface="Consolas" panose="020B0609020204030204" pitchFamily="49" charset="0"/>
              </a:rPr>
              <a:t>0</a:t>
            </a:r>
            <a:r>
              <a:rPr lang="en-US" sz="2400" dirty="0">
                <a:solidFill>
                  <a:srgbClr val="000000"/>
                </a:solidFill>
                <a:latin typeface="+mn-lt"/>
              </a:rPr>
              <a:t> is strictly a “dummy value” that enables the compiler to distinguish between the prefix and postfix increment operator functions.</a:t>
            </a:r>
          </a:p>
          <a:p>
            <a:pPr eaLnBrk="1" hangingPunct="1">
              <a:defRPr/>
            </a:pPr>
            <a:r>
              <a:rPr lang="en-US" sz="2400" dirty="0">
                <a:solidFill>
                  <a:srgbClr val="000000"/>
                </a:solidFill>
                <a:latin typeface="+mn-lt"/>
              </a:rPr>
              <a:t>The same syntax is used to differentiate between the prefix and postfix decrement operator functions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654593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10.7 Overloading the Unary Prefix and Postfix </a:t>
            </a:r>
            <a:r>
              <a:rPr lang="en-US" dirty="0">
                <a:solidFill>
                  <a:schemeClr val="tx2"/>
                </a:solidFill>
                <a:latin typeface="Consolas" panose="020B0609020204030204" pitchFamily="49" charset="0"/>
                <a:cs typeface="Times New Roman" panose="02020603050405020304" pitchFamily="18" charset="0"/>
              </a:rPr>
              <a:t>++</a:t>
            </a:r>
            <a:r>
              <a:rPr lang="en-US" dirty="0">
                <a:solidFill>
                  <a:schemeClr val="tx2"/>
                </a:solidFill>
                <a:latin typeface="Times New Roman" panose="02020603050405020304" pitchFamily="18" charset="0"/>
                <a:cs typeface="Times New Roman" panose="02020603050405020304" pitchFamily="18" charset="0"/>
              </a:rPr>
              <a:t> and </a:t>
            </a:r>
            <a:r>
              <a:rPr lang="en-US" dirty="0" smtClean="0">
                <a:solidFill>
                  <a:schemeClr val="tx2"/>
                </a:solidFill>
                <a:latin typeface="Consolas" panose="020B0609020204030204" pitchFamily="49" charset="0"/>
                <a:cs typeface="Times New Roman" panose="02020603050405020304" pitchFamily="18" charset="0"/>
              </a:rPr>
              <a:t>--</a:t>
            </a:r>
            <a:r>
              <a:rPr lang="en-US" dirty="0" smtClean="0">
                <a:solidFill>
                  <a:schemeClr val="tx2"/>
                </a:solidFill>
                <a:latin typeface="Times New Roman" panose="02020603050405020304" pitchFamily="18" charset="0"/>
                <a:cs typeface="Times New Roman" panose="02020603050405020304" pitchFamily="18" charset="0"/>
              </a:rPr>
              <a:t> Operators </a:t>
            </a:r>
            <a:r>
              <a:rPr lang="en-US" sz="2000" b="0" dirty="0" smtClean="0">
                <a:solidFill>
                  <a:schemeClr val="tx2"/>
                </a:solidFill>
                <a:latin typeface="Times New Roman" panose="02020603050405020304" pitchFamily="18" charset="0"/>
                <a:cs typeface="Times New Roman" panose="02020603050405020304" pitchFamily="18" charset="0"/>
              </a:rPr>
              <a:t>(4 of 4)</a:t>
            </a:r>
            <a:endParaRPr lang="en-US" sz="2000" b="0" dirty="0"/>
          </a:p>
        </p:txBody>
      </p:sp>
      <p:sp>
        <p:nvSpPr>
          <p:cNvPr id="3" name="Text Placeholder 2"/>
          <p:cNvSpPr>
            <a:spLocks noGrp="1"/>
          </p:cNvSpPr>
          <p:nvPr>
            <p:ph type="body" idx="1"/>
          </p:nvPr>
        </p:nvSpPr>
        <p:spPr>
          <a:xfrm>
            <a:off x="457200" y="1600200"/>
            <a:ext cx="8229600" cy="4831080"/>
          </a:xfrm>
        </p:spPr>
        <p:txBody>
          <a:bodyPr/>
          <a:lstStyle/>
          <a:p>
            <a:pPr eaLnBrk="1" hangingPunct="1"/>
            <a:r>
              <a:rPr lang="en-US" altLang="en-US" sz="2000" dirty="0">
                <a:solidFill>
                  <a:srgbClr val="000000"/>
                </a:solidFill>
                <a:latin typeface="+mn-lt"/>
              </a:rPr>
              <a:t>If the postfix increment is implemented as a non-member function, then, when the compiler sees the expression </a:t>
            </a:r>
            <a:r>
              <a:rPr lang="en-US" altLang="en-US" sz="2000" dirty="0">
                <a:solidFill>
                  <a:srgbClr val="000000"/>
                </a:solidFill>
                <a:latin typeface="Consolas" panose="020B0609020204030204" pitchFamily="49" charset="0"/>
              </a:rPr>
              <a:t>d1++, </a:t>
            </a:r>
            <a:r>
              <a:rPr lang="en-US" altLang="en-US" sz="2000" dirty="0">
                <a:solidFill>
                  <a:srgbClr val="000000"/>
                </a:solidFill>
                <a:latin typeface="+mn-lt"/>
              </a:rPr>
              <a:t>the compiler generates the function call</a:t>
            </a:r>
          </a:p>
          <a:p>
            <a:pPr marL="740664" lvl="1">
              <a:buFont typeface="Consolas" panose="020B0609020204030204" pitchFamily="49" charset="0"/>
              <a:buChar char="–"/>
            </a:pPr>
            <a:r>
              <a:rPr lang="en-US" altLang="en-US" sz="2000" b="1" dirty="0">
                <a:solidFill>
                  <a:schemeClr val="tx1"/>
                </a:solidFill>
                <a:latin typeface="Consolas" panose="020B0609020204030204" pitchFamily="49" charset="0"/>
              </a:rPr>
              <a:t>operator</a:t>
            </a:r>
            <a:r>
              <a:rPr lang="en-US" altLang="en-US" sz="2000" dirty="0">
                <a:solidFill>
                  <a:srgbClr val="000000"/>
                </a:solidFill>
                <a:latin typeface="Consolas" panose="020B0609020204030204" pitchFamily="49" charset="0"/>
              </a:rPr>
              <a:t>++(d1, </a:t>
            </a:r>
            <a:r>
              <a:rPr lang="en-US" altLang="en-US" sz="2000" b="1" dirty="0">
                <a:solidFill>
                  <a:schemeClr val="tx1"/>
                </a:solidFill>
                <a:latin typeface="Consolas" panose="020B0609020204030204" pitchFamily="49" charset="0"/>
              </a:rPr>
              <a:t>0</a:t>
            </a:r>
            <a:r>
              <a:rPr lang="en-US" altLang="en-US" sz="2000" dirty="0">
                <a:solidFill>
                  <a:srgbClr val="000000"/>
                </a:solidFill>
                <a:latin typeface="Consolas" panose="020B0609020204030204" pitchFamily="49" charset="0"/>
              </a:rPr>
              <a:t>)</a:t>
            </a:r>
          </a:p>
          <a:p>
            <a:pPr eaLnBrk="1" hangingPunct="1"/>
            <a:r>
              <a:rPr lang="en-US" altLang="en-US" sz="2000" dirty="0">
                <a:solidFill>
                  <a:srgbClr val="000000"/>
                </a:solidFill>
                <a:latin typeface="+mn-lt"/>
              </a:rPr>
              <a:t>The prototype for this function would be</a:t>
            </a:r>
          </a:p>
          <a:p>
            <a:pPr marL="740664" lvl="1">
              <a:buFont typeface="Consolas" panose="020B0609020204030204" pitchFamily="49" charset="0"/>
              <a:buChar char="–"/>
            </a:pPr>
            <a:r>
              <a:rPr lang="en-US" altLang="en-US" sz="2000" dirty="0">
                <a:solidFill>
                  <a:srgbClr val="000000"/>
                </a:solidFill>
                <a:latin typeface="Consolas" panose="020B0609020204030204" pitchFamily="49" charset="0"/>
              </a:rPr>
              <a:t>Date </a:t>
            </a:r>
            <a:r>
              <a:rPr lang="en-US" altLang="en-US" sz="2000" b="1" dirty="0">
                <a:solidFill>
                  <a:schemeClr val="tx1"/>
                </a:solidFill>
                <a:latin typeface="Consolas" panose="020B0609020204030204" pitchFamily="49" charset="0"/>
              </a:rPr>
              <a:t>operator</a:t>
            </a:r>
            <a:r>
              <a:rPr lang="en-US" altLang="en-US" sz="2000" dirty="0">
                <a:solidFill>
                  <a:srgbClr val="000000"/>
                </a:solidFill>
                <a:latin typeface="Consolas" panose="020B0609020204030204" pitchFamily="49" charset="0"/>
              </a:rPr>
              <a:t>++(Date &amp;, </a:t>
            </a:r>
            <a:r>
              <a:rPr lang="en-US" altLang="en-US" sz="2000" b="1" dirty="0">
                <a:solidFill>
                  <a:schemeClr val="tx1"/>
                </a:solidFill>
                <a:latin typeface="Consolas" panose="020B0609020204030204" pitchFamily="49" charset="0"/>
              </a:rPr>
              <a:t>int</a:t>
            </a:r>
            <a:r>
              <a:rPr lang="en-US" altLang="en-US" sz="2000" dirty="0">
                <a:solidFill>
                  <a:srgbClr val="000000"/>
                </a:solidFill>
                <a:latin typeface="Consolas" panose="020B0609020204030204" pitchFamily="49" charset="0"/>
              </a:rPr>
              <a:t>);</a:t>
            </a:r>
          </a:p>
          <a:p>
            <a:pPr eaLnBrk="1" hangingPunct="1"/>
            <a:r>
              <a:rPr lang="en-US" altLang="en-US" sz="2000" dirty="0">
                <a:solidFill>
                  <a:srgbClr val="000000"/>
                </a:solidFill>
                <a:latin typeface="+mn-lt"/>
              </a:rPr>
              <a:t>The </a:t>
            </a:r>
            <a:r>
              <a:rPr lang="en-US" altLang="en-US" sz="2000" dirty="0">
                <a:solidFill>
                  <a:srgbClr val="000000"/>
                </a:solidFill>
                <a:latin typeface="Consolas" panose="020B0609020204030204" pitchFamily="49" charset="0"/>
              </a:rPr>
              <a:t>0</a:t>
            </a:r>
            <a:r>
              <a:rPr lang="en-US" altLang="en-US" sz="2000" dirty="0">
                <a:solidFill>
                  <a:srgbClr val="000000"/>
                </a:solidFill>
                <a:latin typeface="+mn-lt"/>
              </a:rPr>
              <a:t> argument is used by the compiler to distinguish between the prefix and postfix increment operator non-member functions</a:t>
            </a:r>
            <a:r>
              <a:rPr lang="en-US" altLang="en-US" sz="2000" dirty="0" smtClean="0">
                <a:solidFill>
                  <a:srgbClr val="000000"/>
                </a:solidFill>
                <a:latin typeface="+mn-lt"/>
              </a:rPr>
              <a:t>.</a:t>
            </a:r>
          </a:p>
          <a:p>
            <a:r>
              <a:rPr lang="en-US" altLang="en-US" sz="2000" dirty="0">
                <a:solidFill>
                  <a:srgbClr val="000000"/>
                </a:solidFill>
                <a:latin typeface="+mn-lt"/>
              </a:rPr>
              <a:t>The postfix increment operator returns </a:t>
            </a:r>
            <a:r>
              <a:rPr lang="en-US" altLang="en-US" sz="2000" dirty="0">
                <a:solidFill>
                  <a:srgbClr val="000000"/>
                </a:solidFill>
                <a:latin typeface="Consolas" panose="020B0609020204030204" pitchFamily="49" charset="0"/>
              </a:rPr>
              <a:t>Date</a:t>
            </a:r>
            <a:r>
              <a:rPr lang="en-US" altLang="en-US" sz="2000" dirty="0">
                <a:solidFill>
                  <a:srgbClr val="000000"/>
                </a:solidFill>
                <a:latin typeface="+mn-lt"/>
              </a:rPr>
              <a:t> objects </a:t>
            </a:r>
            <a:r>
              <a:rPr lang="en-US" altLang="en-US" sz="2000" b="1" dirty="0">
                <a:solidFill>
                  <a:srgbClr val="000000"/>
                </a:solidFill>
                <a:latin typeface="+mn-lt"/>
              </a:rPr>
              <a:t>by value</a:t>
            </a:r>
            <a:r>
              <a:rPr lang="en-US" altLang="en-US" sz="2000" dirty="0">
                <a:solidFill>
                  <a:srgbClr val="000000"/>
                </a:solidFill>
                <a:latin typeface="+mn-lt"/>
              </a:rPr>
              <a:t>, whereas the prefix increment operator returns </a:t>
            </a:r>
            <a:r>
              <a:rPr lang="en-US" altLang="en-US" sz="2000" dirty="0">
                <a:solidFill>
                  <a:srgbClr val="000000"/>
                </a:solidFill>
                <a:latin typeface="Consolas" panose="020B0609020204030204" pitchFamily="49" charset="0"/>
              </a:rPr>
              <a:t>Date</a:t>
            </a:r>
            <a:r>
              <a:rPr lang="en-US" altLang="en-US" sz="2000" dirty="0">
                <a:solidFill>
                  <a:srgbClr val="000000"/>
                </a:solidFill>
                <a:latin typeface="+mn-lt"/>
              </a:rPr>
              <a:t> objects </a:t>
            </a:r>
            <a:r>
              <a:rPr lang="en-US" altLang="en-US" sz="2000" b="1" dirty="0">
                <a:solidFill>
                  <a:srgbClr val="000000"/>
                </a:solidFill>
                <a:latin typeface="+mn-lt"/>
              </a:rPr>
              <a:t>by reference</a:t>
            </a:r>
            <a:r>
              <a:rPr lang="en-US" altLang="en-US" sz="2000" dirty="0">
                <a:solidFill>
                  <a:srgbClr val="000000"/>
                </a:solidFill>
                <a:latin typeface="+mn-lt"/>
              </a:rPr>
              <a:t>—the postfix increment operator typically returns a temporary object that contains the original value of the object before the increment occurred</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2285411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10.1</a:t>
            </a:r>
          </a:p>
        </p:txBody>
      </p:sp>
      <p:sp>
        <p:nvSpPr>
          <p:cNvPr id="3" name="Text Placeholder 2"/>
          <p:cNvSpPr>
            <a:spLocks noGrp="1"/>
          </p:cNvSpPr>
          <p:nvPr>
            <p:ph type="body" idx="1"/>
          </p:nvPr>
        </p:nvSpPr>
        <p:spPr/>
        <p:txBody>
          <a:bodyPr/>
          <a:lstStyle/>
          <a:p>
            <a:pPr marL="0" indent="0">
              <a:buNone/>
            </a:pPr>
            <a:r>
              <a:rPr lang="en-US" sz="2400" dirty="0">
                <a:latin typeface="+mn-lt"/>
              </a:rPr>
              <a:t>The extra object that’s created by the </a:t>
            </a:r>
            <a:r>
              <a:rPr lang="en-US" sz="2400" b="1" dirty="0">
                <a:latin typeface="+mn-lt"/>
              </a:rPr>
              <a:t>postfix</a:t>
            </a:r>
            <a:r>
              <a:rPr lang="en-US" sz="2400" dirty="0">
                <a:latin typeface="+mn-lt"/>
              </a:rPr>
              <a:t> increment (or decrement) operator can </a:t>
            </a:r>
            <a:r>
              <a:rPr lang="en-US" sz="2400" dirty="0" smtClean="0">
                <a:latin typeface="+mn-lt"/>
              </a:rPr>
              <a:t>result in </a:t>
            </a:r>
            <a:r>
              <a:rPr lang="en-US" sz="2400" dirty="0">
                <a:latin typeface="+mn-lt"/>
              </a:rPr>
              <a:t>a performance problem—especially when the operator is used in a loop. For this </a:t>
            </a:r>
            <a:r>
              <a:rPr lang="en-US" sz="2400" dirty="0" smtClean="0">
                <a:latin typeface="+mn-lt"/>
              </a:rPr>
              <a:t>reason, you </a:t>
            </a:r>
            <a:r>
              <a:rPr lang="en-US" sz="2400" dirty="0">
                <a:latin typeface="+mn-lt"/>
              </a:rPr>
              <a:t>should prefer the overloaded </a:t>
            </a:r>
            <a:r>
              <a:rPr lang="en-US" sz="2400" b="1" dirty="0">
                <a:latin typeface="+mn-lt"/>
              </a:rPr>
              <a:t>prefix</a:t>
            </a:r>
            <a:r>
              <a:rPr lang="en-US" sz="2400" dirty="0">
                <a:latin typeface="+mn-lt"/>
              </a:rPr>
              <a:t> increment and decrement operators.</a:t>
            </a:r>
          </a:p>
        </p:txBody>
      </p:sp>
    </p:spTree>
    <p:extLst>
      <p:ext uri="{BB962C8B-B14F-4D97-AF65-F5344CB8AC3E}">
        <p14:creationId xmlns:p14="http://schemas.microsoft.com/office/powerpoint/2010/main" val="1012975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10.8 </a:t>
            </a:r>
            <a:r>
              <a:rPr lang="en-US" dirty="0" smtClean="0">
                <a:solidFill>
                  <a:schemeClr val="tx2"/>
                </a:solidFill>
                <a:latin typeface="Times New Roman" panose="02020603050405020304" pitchFamily="18" charset="0"/>
                <a:cs typeface="Times New Roman" panose="02020603050405020304" pitchFamily="18" charset="0"/>
              </a:rPr>
              <a:t>Case </a:t>
            </a:r>
            <a:r>
              <a:rPr lang="en-US" dirty="0">
                <a:solidFill>
                  <a:schemeClr val="tx2"/>
                </a:solidFill>
                <a:latin typeface="Times New Roman" panose="02020603050405020304" pitchFamily="18" charset="0"/>
                <a:cs typeface="Times New Roman" panose="02020603050405020304" pitchFamily="18" charset="0"/>
              </a:rPr>
              <a:t>Study: A </a:t>
            </a:r>
            <a:r>
              <a:rPr lang="en-US" dirty="0">
                <a:solidFill>
                  <a:schemeClr val="tx2"/>
                </a:solidFill>
                <a:latin typeface="Consolas" panose="020B0609020204030204" pitchFamily="49" charset="0"/>
                <a:cs typeface="Times New Roman" panose="02020603050405020304" pitchFamily="18" charset="0"/>
              </a:rPr>
              <a:t>Date</a:t>
            </a:r>
            <a:r>
              <a:rPr lang="en-US" dirty="0">
                <a:solidFill>
                  <a:schemeClr val="tx2"/>
                </a:solidFill>
                <a:latin typeface="Times New Roman" panose="02020603050405020304" pitchFamily="18" charset="0"/>
                <a:cs typeface="Times New Roman" panose="02020603050405020304" pitchFamily="18" charset="0"/>
              </a:rPr>
              <a:t> Class</a:t>
            </a:r>
          </a:p>
        </p:txBody>
      </p:sp>
      <p:sp>
        <p:nvSpPr>
          <p:cNvPr id="3" name="Text Placeholder 2"/>
          <p:cNvSpPr>
            <a:spLocks noGrp="1"/>
          </p:cNvSpPr>
          <p:nvPr>
            <p:ph type="body" idx="1"/>
          </p:nvPr>
        </p:nvSpPr>
        <p:spPr/>
        <p:txBody>
          <a:bodyPr/>
          <a:lstStyle/>
          <a:p>
            <a:pPr marL="0" indent="0">
              <a:buNone/>
            </a:pPr>
            <a:r>
              <a:rPr lang="en-US" altLang="en-US" sz="2400" dirty="0">
                <a:solidFill>
                  <a:srgbClr val="000000"/>
                </a:solidFill>
                <a:latin typeface="+mn-lt"/>
              </a:rPr>
              <a:t>The program of Figs. 10.6–10.8 demonstrates a </a:t>
            </a:r>
            <a:r>
              <a:rPr lang="en-US" altLang="en-US" sz="2400" dirty="0">
                <a:solidFill>
                  <a:srgbClr val="000000"/>
                </a:solidFill>
                <a:latin typeface="Consolas" panose="020B0609020204030204" pitchFamily="49" charset="0"/>
              </a:rPr>
              <a:t>Date</a:t>
            </a:r>
            <a:r>
              <a:rPr lang="en-US" altLang="en-US" sz="2400" dirty="0">
                <a:solidFill>
                  <a:srgbClr val="000000"/>
                </a:solidFill>
                <a:latin typeface="+mn-lt"/>
              </a:rPr>
              <a:t> class, which uses overloaded prefix and postfix increment operators to add 1 to the day in a </a:t>
            </a:r>
            <a:r>
              <a:rPr lang="en-US" altLang="en-US" sz="2400" dirty="0">
                <a:solidFill>
                  <a:srgbClr val="000000"/>
                </a:solidFill>
                <a:latin typeface="Consolas" panose="020B0609020204030204" pitchFamily="49" charset="0"/>
              </a:rPr>
              <a:t>Date</a:t>
            </a:r>
            <a:r>
              <a:rPr lang="en-US" altLang="en-US" sz="2400" dirty="0">
                <a:solidFill>
                  <a:srgbClr val="000000"/>
                </a:solidFill>
                <a:latin typeface="+mn-lt"/>
              </a:rPr>
              <a:t> object, while causing appropriate increments to the month and year if necessary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499210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(2 </a:t>
            </a:r>
            <a:r>
              <a:rPr lang="en-US" sz="2000" b="0" dirty="0"/>
              <a:t>of </a:t>
            </a:r>
            <a:r>
              <a:rPr lang="en-US" sz="2000" b="0" dirty="0" smtClean="0"/>
              <a:t>3)</a:t>
            </a:r>
            <a:endParaRPr lang="en-US" sz="2000" dirty="0"/>
          </a:p>
        </p:txBody>
      </p:sp>
      <p:sp>
        <p:nvSpPr>
          <p:cNvPr id="3" name="Text Placeholder 2"/>
          <p:cNvSpPr>
            <a:spLocks noGrp="1"/>
          </p:cNvSpPr>
          <p:nvPr>
            <p:ph type="body" idx="1"/>
          </p:nvPr>
        </p:nvSpPr>
        <p:spPr/>
        <p:txBody>
          <a:bodyPr/>
          <a:lstStyle/>
          <a:p>
            <a:pPr marL="429768" indent="-429768">
              <a:spcBef>
                <a:spcPts val="600"/>
              </a:spcBef>
              <a:buNone/>
            </a:pPr>
            <a:r>
              <a:rPr lang="en-US" sz="2400" b="1" dirty="0">
                <a:solidFill>
                  <a:schemeClr val="tx2"/>
                </a:solidFill>
                <a:latin typeface="+mn-lt"/>
              </a:rPr>
              <a:t>10.4</a:t>
            </a:r>
            <a:r>
              <a:rPr lang="en-US" sz="2400" b="1" dirty="0">
                <a:latin typeface="+mn-lt"/>
              </a:rPr>
              <a:t> </a:t>
            </a:r>
            <a:r>
              <a:rPr lang="en-US" sz="2400" dirty="0">
                <a:latin typeface="+mn-lt"/>
              </a:rPr>
              <a:t>Overloading Binary Operators</a:t>
            </a:r>
          </a:p>
          <a:p>
            <a:pPr marL="429768" indent="-429768">
              <a:spcBef>
                <a:spcPts val="600"/>
              </a:spcBef>
              <a:buNone/>
            </a:pPr>
            <a:r>
              <a:rPr lang="en-US" sz="2400" b="1" dirty="0" smtClean="0">
                <a:solidFill>
                  <a:schemeClr val="tx2"/>
                </a:solidFill>
                <a:latin typeface="+mn-lt"/>
              </a:rPr>
              <a:t>10.5</a:t>
            </a:r>
            <a:r>
              <a:rPr lang="en-US" sz="2400" b="1" dirty="0" smtClean="0">
                <a:latin typeface="+mn-lt"/>
              </a:rPr>
              <a:t> </a:t>
            </a:r>
            <a:r>
              <a:rPr lang="en-US" sz="2400" dirty="0">
                <a:latin typeface="+mn-lt"/>
              </a:rPr>
              <a:t>Overloading the Binary </a:t>
            </a:r>
            <a:r>
              <a:rPr lang="en-US" sz="2400" dirty="0" smtClean="0">
                <a:latin typeface="+mn-lt"/>
              </a:rPr>
              <a:t>Stream Insertion </a:t>
            </a:r>
            <a:r>
              <a:rPr lang="en-US" sz="2400" dirty="0">
                <a:latin typeface="+mn-lt"/>
              </a:rPr>
              <a:t>and Stream </a:t>
            </a:r>
            <a:r>
              <a:rPr lang="en-US" sz="2400" dirty="0" smtClean="0">
                <a:latin typeface="+mn-lt"/>
              </a:rPr>
              <a:t>Extraction Operators</a:t>
            </a:r>
          </a:p>
          <a:p>
            <a:pPr marL="429768" indent="-429768">
              <a:spcBef>
                <a:spcPts val="600"/>
              </a:spcBef>
              <a:buNone/>
            </a:pPr>
            <a:r>
              <a:rPr lang="en-US" sz="2400" b="1" dirty="0" smtClean="0">
                <a:solidFill>
                  <a:schemeClr val="tx2"/>
                </a:solidFill>
                <a:latin typeface="+mn-lt"/>
              </a:rPr>
              <a:t>10.6</a:t>
            </a:r>
            <a:r>
              <a:rPr lang="en-US" sz="2400" b="1" dirty="0" smtClean="0">
                <a:latin typeface="+mn-lt"/>
              </a:rPr>
              <a:t> </a:t>
            </a:r>
            <a:r>
              <a:rPr lang="en-US" sz="2400" dirty="0" smtClean="0">
                <a:latin typeface="+mn-lt"/>
              </a:rPr>
              <a:t>Overloading </a:t>
            </a:r>
            <a:r>
              <a:rPr lang="en-US" sz="2400" dirty="0">
                <a:latin typeface="+mn-lt"/>
              </a:rPr>
              <a:t>Unary Operators</a:t>
            </a:r>
          </a:p>
          <a:p>
            <a:pPr marL="429768" indent="-429768">
              <a:spcBef>
                <a:spcPts val="600"/>
              </a:spcBef>
              <a:buNone/>
            </a:pPr>
            <a:r>
              <a:rPr lang="en-US" sz="2400" b="1" dirty="0" smtClean="0">
                <a:solidFill>
                  <a:schemeClr val="tx2"/>
                </a:solidFill>
                <a:latin typeface="+mn-lt"/>
              </a:rPr>
              <a:t>10.7</a:t>
            </a:r>
            <a:r>
              <a:rPr lang="en-US" sz="2400" b="1" dirty="0" smtClean="0">
                <a:latin typeface="+mn-lt"/>
              </a:rPr>
              <a:t> </a:t>
            </a:r>
            <a:r>
              <a:rPr lang="en-US" sz="2400" dirty="0" smtClean="0">
                <a:latin typeface="+mn-lt"/>
              </a:rPr>
              <a:t>Overloading the Increment and Decrement Operators</a:t>
            </a:r>
          </a:p>
          <a:p>
            <a:pPr marL="429768" indent="-429768">
              <a:spcBef>
                <a:spcPts val="600"/>
              </a:spcBef>
              <a:buNone/>
            </a:pPr>
            <a:r>
              <a:rPr lang="en-US" sz="2400" b="1" dirty="0" smtClean="0">
                <a:solidFill>
                  <a:schemeClr val="tx2"/>
                </a:solidFill>
                <a:latin typeface="+mn-lt"/>
              </a:rPr>
              <a:t>10.8 </a:t>
            </a:r>
            <a:r>
              <a:rPr lang="en-US" sz="2400" dirty="0">
                <a:latin typeface="+mn-lt"/>
              </a:rPr>
              <a:t>Case Study: A </a:t>
            </a:r>
            <a:r>
              <a:rPr lang="en-US" sz="2400" dirty="0">
                <a:latin typeface="Consolas" panose="020B0609020204030204" pitchFamily="49" charset="0"/>
              </a:rPr>
              <a:t>Date</a:t>
            </a:r>
            <a:r>
              <a:rPr lang="en-US" sz="2400" dirty="0">
                <a:latin typeface="+mn-lt"/>
              </a:rPr>
              <a:t> Class</a:t>
            </a:r>
          </a:p>
          <a:p>
            <a:pPr marL="429768" indent="-429768">
              <a:spcBef>
                <a:spcPts val="600"/>
              </a:spcBef>
              <a:buNone/>
            </a:pPr>
            <a:r>
              <a:rPr lang="en-US" sz="2400" b="1" dirty="0">
                <a:solidFill>
                  <a:schemeClr val="tx2"/>
                </a:solidFill>
                <a:latin typeface="+mn-lt"/>
              </a:rPr>
              <a:t>10.9</a:t>
            </a:r>
            <a:r>
              <a:rPr lang="en-US" sz="2400" b="1" dirty="0">
                <a:latin typeface="+mn-lt"/>
              </a:rPr>
              <a:t> </a:t>
            </a:r>
            <a:r>
              <a:rPr lang="en-US" sz="2400" dirty="0">
                <a:latin typeface="+mn-lt"/>
              </a:rPr>
              <a:t>Dynamic Memory </a:t>
            </a:r>
            <a:r>
              <a:rPr lang="en-US" sz="2400" dirty="0" smtClean="0">
                <a:latin typeface="+mn-lt"/>
              </a:rPr>
              <a:t>Management</a:t>
            </a:r>
            <a:endParaRPr lang="en-US" sz="2400" dirty="0">
              <a:latin typeface="+mn-lt"/>
            </a:endParaRPr>
          </a:p>
        </p:txBody>
      </p:sp>
    </p:spTree>
    <p:extLst>
      <p:ext uri="{BB962C8B-B14F-4D97-AF65-F5344CB8AC3E}">
        <p14:creationId xmlns:p14="http://schemas.microsoft.com/office/powerpoint/2010/main" val="12390934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10.6 </a:t>
            </a:r>
            <a:r>
              <a:rPr lang="en-IN" dirty="0">
                <a:latin typeface="Consolas" panose="020B0609020204030204" pitchFamily="49" charset="0"/>
              </a:rPr>
              <a:t>Date</a:t>
            </a:r>
            <a:r>
              <a:rPr lang="en-IN" dirty="0"/>
              <a:t> Class Definition with Overloaded Increment </a:t>
            </a:r>
            <a:r>
              <a:rPr lang="en-IN" dirty="0" smtClean="0"/>
              <a:t>Operators </a:t>
            </a:r>
            <a:r>
              <a:rPr lang="en-IN" sz="2000" b="0" dirty="0" smtClean="0"/>
              <a:t>(1 of 2)</a:t>
            </a:r>
            <a:endParaRPr lang="en-US" sz="2000" b="0" dirty="0"/>
          </a:p>
        </p:txBody>
      </p:sp>
      <p:pic>
        <p:nvPicPr>
          <p:cNvPr id="4" name="Picture 3" descr="Computer code has 28 lines. The lines read as follows. Line 1. forward slash forward slash Fig period 10 period 6 colon Date period h. Line 2. forward slash forward slash Date class definition with overloaded increment operators period. Line 3. hash if n d e f DATE underscore H. Line 4. hash define DATE underscore H. Line 5. blank. Line 6. hash include left angle bracket array right angle bracket. Line 7. hash include left angle bracket i o stream right angle bracket. Line 8. blank. Line 9. class Date left brace. Line 10. friend s t d colon colon o stream ampersand operator left angle bracket left angle bracket left parenthesis s t d colon colon o stream ampersand comma c o n s t Date ampersand right parenthesis semicolon. Line 11. public colon. Line 12. Date left parenthesis i n t m equals 1 comma i n t d equals 1 comma i n t y equals 1900 right parenthesis semicolon forward slash forward slash default constructor. Line 13. void set Date left parenthesis i n t comma i n t comma i n t right parenthesis semicolon forward slash forward slash set month comma day comma year. Line 14. Date ampersand operator plus plus left parenthesis right parenthesis semicolon forward slash forward slash prefix increment operator. Line 15. Date operator plus plus left parenthesis i n t right parenthesis semicolon forward slash forward slash postfix increment operator. Line 16. Date ampersand operator plus equals left parenthesis unsigned i n t right parenthesis semicolon forward slash forward slash add days comma modify object. Lines 14 to 16 are highlighted. Line 17. static bool leap Year left parenthesis i n t right parenthesis semicolon forward slash forward slash is year a leap year question mark. Line 18. bool end Of Month left parenthesis i n t right parenthesis c o n s t semicolon forward slash forward slash is day at the end of month question mark."/>
          <p:cNvPicPr>
            <a:picLocks noChangeAspect="1"/>
          </p:cNvPicPr>
          <p:nvPr/>
        </p:nvPicPr>
        <p:blipFill>
          <a:blip r:embed="rId2"/>
          <a:stretch>
            <a:fillRect/>
          </a:stretch>
        </p:blipFill>
        <p:spPr>
          <a:xfrm>
            <a:off x="817617" y="1919635"/>
            <a:ext cx="7208333" cy="3645489"/>
          </a:xfrm>
          <a:prstGeom prst="rect">
            <a:avLst/>
          </a:prstGeom>
        </p:spPr>
      </p:pic>
    </p:spTree>
    <p:extLst>
      <p:ext uri="{BB962C8B-B14F-4D97-AF65-F5344CB8AC3E}">
        <p14:creationId xmlns:p14="http://schemas.microsoft.com/office/powerpoint/2010/main" val="12961659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10.6 </a:t>
            </a:r>
            <a:r>
              <a:rPr lang="en-IN" dirty="0">
                <a:latin typeface="Consolas" panose="020B0609020204030204" pitchFamily="49" charset="0"/>
              </a:rPr>
              <a:t>Date</a:t>
            </a:r>
            <a:r>
              <a:rPr lang="en-IN" dirty="0"/>
              <a:t> Class Definition with Overloaded Increment Operators </a:t>
            </a:r>
            <a:r>
              <a:rPr lang="en-IN" sz="2000" b="0" dirty="0" smtClean="0"/>
              <a:t>(2 </a:t>
            </a:r>
            <a:r>
              <a:rPr lang="en-IN" sz="2000" b="0" dirty="0"/>
              <a:t>of 2)</a:t>
            </a:r>
            <a:endParaRPr lang="en-US" dirty="0"/>
          </a:p>
        </p:txBody>
      </p:sp>
      <p:pic>
        <p:nvPicPr>
          <p:cNvPr id="4" name="Picture 3" descr="The code continues. Line 19. private colon. Line 20. unsigned i n t month semicolon. Line 21. unsigned i n t day semicolon. Line 22. unsigned i n t year semicolon. Line 23. blank. Line 24. static c o n s t, s t d colon colon array left angle bracket unsigned i n t comma 13 right angle bracket days semicolon forward slash forward slash days per month. Line 25. void help Increment left parenthesis right parenthesis semicolon forward slash forward slash utility function for incrementing date. Line 26. right brace semicolon. Line 27. blank. Line 28. hash end if."/>
          <p:cNvPicPr>
            <a:picLocks noChangeAspect="1"/>
          </p:cNvPicPr>
          <p:nvPr/>
        </p:nvPicPr>
        <p:blipFill>
          <a:blip r:embed="rId2"/>
          <a:stretch>
            <a:fillRect/>
          </a:stretch>
        </p:blipFill>
        <p:spPr>
          <a:xfrm>
            <a:off x="803606" y="1893906"/>
            <a:ext cx="6928132" cy="1907991"/>
          </a:xfrm>
          <a:prstGeom prst="rect">
            <a:avLst/>
          </a:prstGeom>
        </p:spPr>
      </p:pic>
    </p:spTree>
    <p:extLst>
      <p:ext uri="{BB962C8B-B14F-4D97-AF65-F5344CB8AC3E}">
        <p14:creationId xmlns:p14="http://schemas.microsoft.com/office/powerpoint/2010/main" val="32555061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a:t>
            </a:r>
            <a:r>
              <a:rPr lang="en-IN" dirty="0" smtClean="0"/>
              <a:t>Definitions </a:t>
            </a:r>
            <a:r>
              <a:rPr lang="en-IN" sz="2000" b="0" dirty="0" smtClean="0"/>
              <a:t>(1 of 7)</a:t>
            </a:r>
            <a:endParaRPr lang="en-US" sz="2000" b="0" dirty="0"/>
          </a:p>
        </p:txBody>
      </p:sp>
      <p:pic>
        <p:nvPicPr>
          <p:cNvPr id="4" name="Picture 3" descr="Computer code has 111 lines. The lines read as follows. Line 1. forward slash forward slash Fig period 10 period 7 colon Date period c p p. Line 2. forward slash forward slash Date class member hyphen and friend hyphen function definitions period. Line 3. hash include left angle bracket i o stream right angle bracket. Line 4. hash include left angle bracket string right angle bracket. Line 5. hash include double quote Date period h double quote. Line 6. using namespace s t d semicolon. Line 7. blank. Line 8. forward slash forward slash initialize static member semicolon one class wide copy. Line 9. c o n s t array left angle bracket unsigned i n t comma 13 right angle bracket Date colon colon days left brace. Line 10, indented once. 0 comma 31 comma 28 comma 31 comma 30 comma 31 comma 30 comma 31 comma 31 comma 30 comma 31 comma 30 comma 31 right brace semicolon. Line 11. blank. Line 12. forward slash forward slash Date constructor. Line 13. Date colon colon Date left parenthesis i n t month comma i n t day comma i n t year right parenthesis left brace. Line 14, indented once. set Date left parenthesis month comma day comma year right parenthesis semicolon. Line 15. right brace."/>
          <p:cNvPicPr>
            <a:picLocks noChangeAspect="1"/>
          </p:cNvPicPr>
          <p:nvPr/>
        </p:nvPicPr>
        <p:blipFill>
          <a:blip r:embed="rId2"/>
          <a:stretch>
            <a:fillRect/>
          </a:stretch>
        </p:blipFill>
        <p:spPr>
          <a:xfrm>
            <a:off x="831803" y="1788944"/>
            <a:ext cx="7492064" cy="3774892"/>
          </a:xfrm>
          <a:prstGeom prst="rect">
            <a:avLst/>
          </a:prstGeom>
        </p:spPr>
      </p:pic>
    </p:spTree>
    <p:extLst>
      <p:ext uri="{BB962C8B-B14F-4D97-AF65-F5344CB8AC3E}">
        <p14:creationId xmlns:p14="http://schemas.microsoft.com/office/powerpoint/2010/main" val="28139814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Definitions </a:t>
            </a:r>
            <a:r>
              <a:rPr lang="en-IN" sz="2000" b="0" dirty="0" smtClean="0"/>
              <a:t>(2 </a:t>
            </a:r>
            <a:r>
              <a:rPr lang="en-IN" sz="2000" b="0" dirty="0"/>
              <a:t>of 7)</a:t>
            </a:r>
            <a:endParaRPr lang="en-US" dirty="0"/>
          </a:p>
        </p:txBody>
      </p:sp>
      <p:pic>
        <p:nvPicPr>
          <p:cNvPr id="4" name="Picture 3" descr="The code continues. Line 16. blank. Line 17. forward slash forward slash set month comma day and year. Line 18. void Date colon colon set Date left parenthesis i n t, m m comma i n t, d d comma i n t, y y right parenthesis left brace. Line 19, indented once. if left parenthesis mm greater than sign equals 1 ampersand ampersand m m less than sign equals 12 right parenthesis left brace. Line 20, indented twice. month equals m m semicolon. Line 21, indented once. right brace. Line 22, indented once. else left brace. Line 23, indented twice. throw invalid underscore argument left brace double quote Month must be 1 hyphen 12 double quote right brace semicolon. Line 24, indented once. right brace. Line 25. blank. Line 26, indented once. if left parenthesis y y greater than sign equals 1900 ampersand ampersand y y less than sign equals 2100 right parenthesis left brace. Line 27, indented twice. year equals y y semicolon. Line 28, indented once. right brace. Line 29, indented once. else left brace. Line 30, indented twice. throw invalid underscore argument left brace double quote Year must be greater than sign equals 1900 and less than sign equals 2100 double quote right brace semicolon. Line 31, indented once. right brace. Line 32. blank. "/>
          <p:cNvPicPr>
            <a:picLocks noChangeAspect="1"/>
          </p:cNvPicPr>
          <p:nvPr/>
        </p:nvPicPr>
        <p:blipFill>
          <a:blip r:embed="rId2"/>
          <a:stretch>
            <a:fillRect/>
          </a:stretch>
        </p:blipFill>
        <p:spPr>
          <a:xfrm>
            <a:off x="803606" y="1755807"/>
            <a:ext cx="6928132" cy="3112146"/>
          </a:xfrm>
          <a:prstGeom prst="rect">
            <a:avLst/>
          </a:prstGeom>
        </p:spPr>
      </p:pic>
    </p:spTree>
    <p:extLst>
      <p:ext uri="{BB962C8B-B14F-4D97-AF65-F5344CB8AC3E}">
        <p14:creationId xmlns:p14="http://schemas.microsoft.com/office/powerpoint/2010/main" val="7712272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Definitions </a:t>
            </a:r>
            <a:r>
              <a:rPr lang="en-IN" sz="2000" b="0" dirty="0" smtClean="0"/>
              <a:t>(3 </a:t>
            </a:r>
            <a:r>
              <a:rPr lang="en-IN" sz="2000" b="0" dirty="0"/>
              <a:t>of 7)</a:t>
            </a:r>
            <a:endParaRPr lang="en-US" dirty="0"/>
          </a:p>
        </p:txBody>
      </p:sp>
      <p:pic>
        <p:nvPicPr>
          <p:cNvPr id="4" name="Picture 3" descr="The code continues. Line 33, indented once. forward slash forward slash test for a leap year. Line 34, indented once. if left parenthesis left parenthesis m n equals equals 2 ampersand ampersand leap Year left parenthesis year right parenthesis ampersand ampersand d d greater than sign equals 1 ampersand ampersand d d less than sign equals 29 right parenthesis double pipe. Line 35, indented 3 times. left parenthesis d d greater than sign equals 1 ampersand ampersand d d less than sign equals days left bracket m n right bracket right parenthesis right parenthesis left brace. Line 36, indented twice. day equals d d semicolon. Line 37, indented once. right brace. Line 38, indented once. else left brace. Line 39, indented twice. throw invalid underscore argument left brace. Line 40, indented 3 times. double quote Day is out of range for current month and year double quote right brace semicolon. Line 41, indented once. right brace. Line 42. right brace. Line 43. blank. Line 44. forward slash forward slash overloaded prefix increment operator. Line 45. Date ampersand Date colon colon operator plus plus left parenthesis right parenthesis left brace. Line 46, indented once. help Increment left parenthesis right parenthesis semicolon forward slash forward slash increment date. Line 47, indented once. return asterisk this semicolon forward slash forward slash reference return to create an l value. Line 48. right brace. lines 44 to 48 are highlighted. Line 49. blank."/>
          <p:cNvPicPr>
            <a:picLocks noChangeAspect="1"/>
          </p:cNvPicPr>
          <p:nvPr/>
        </p:nvPicPr>
        <p:blipFill>
          <a:blip r:embed="rId2"/>
          <a:stretch>
            <a:fillRect/>
          </a:stretch>
        </p:blipFill>
        <p:spPr>
          <a:xfrm>
            <a:off x="814443" y="1795950"/>
            <a:ext cx="7144863" cy="3914991"/>
          </a:xfrm>
          <a:prstGeom prst="rect">
            <a:avLst/>
          </a:prstGeom>
        </p:spPr>
      </p:pic>
    </p:spTree>
    <p:extLst>
      <p:ext uri="{BB962C8B-B14F-4D97-AF65-F5344CB8AC3E}">
        <p14:creationId xmlns:p14="http://schemas.microsoft.com/office/powerpoint/2010/main" val="34907832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Definitions </a:t>
            </a:r>
            <a:r>
              <a:rPr lang="en-IN" sz="2000" b="0" dirty="0" smtClean="0"/>
              <a:t>(4 </a:t>
            </a:r>
            <a:r>
              <a:rPr lang="en-IN" sz="2000" b="0" dirty="0"/>
              <a:t>of 7)</a:t>
            </a:r>
            <a:endParaRPr lang="en-US" dirty="0"/>
          </a:p>
        </p:txBody>
      </p:sp>
      <p:pic>
        <p:nvPicPr>
          <p:cNvPr id="4" name="Picture 3" descr="The code continues. Line 50. forward slash forward slash overloaded postfix increment operator semicolon note that the. Line 51. forward slash forward slash dummy integer parameter does not have a parameter name. Line 52. Date Date colon colon operator plus plus left parenthesis i n t right parenthesis left brace. Line 53, indented once. Date t e m p left brace asterisk this right brace semicolon forward slash forward slash hold current state of object. Line 54, indented once. help Increment left parenthesis right parenthesis semicolon. Line 55. blank. Line 56, indented once. forward slash forward slash return unincremented comma saved comma temporary object. Line 57, indented once. return temp semicolon forward slash forward slash value return semicolon not a reference return. Line 58. right brace. lines 50 to 58 are highlighted. Line 59. blank. Line 60. forward slash forward slash add specified number of days to date. Line 61. Date ampersand Date colon colon operator plus equals left parenthesis unsigned i n t additional Days right parenthesis left brace. Line 62, indented once. for left parenthesis unsigned i n t i equals 0 semicolon i left angle bracket additional Days semicolon plus plus i right parenthesis left brace. Line 63, indented twice. help Increment left parenthesis right parenthesis semicolon. Line 64, indented once. right brace. Line 65. blank. Line 66, indented once. return asterisk this semicolon forward slash forward slash enables cascading. Line 67. right brace. lines 60 to 67 are highlighted. Line 68. blank."/>
          <p:cNvPicPr>
            <a:picLocks noChangeAspect="1"/>
          </p:cNvPicPr>
          <p:nvPr/>
        </p:nvPicPr>
        <p:blipFill rotWithShape="1">
          <a:blip r:embed="rId2"/>
          <a:srcRect t="4985" r="698"/>
          <a:stretch/>
        </p:blipFill>
        <p:spPr>
          <a:xfrm>
            <a:off x="1017650" y="1847850"/>
            <a:ext cx="6288025" cy="3951678"/>
          </a:xfrm>
          <a:prstGeom prst="rect">
            <a:avLst/>
          </a:prstGeom>
        </p:spPr>
      </p:pic>
    </p:spTree>
    <p:extLst>
      <p:ext uri="{BB962C8B-B14F-4D97-AF65-F5344CB8AC3E}">
        <p14:creationId xmlns:p14="http://schemas.microsoft.com/office/powerpoint/2010/main" val="1476744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Definitions </a:t>
            </a:r>
            <a:r>
              <a:rPr lang="en-IN" sz="2000" b="0" dirty="0" smtClean="0"/>
              <a:t>(5 </a:t>
            </a:r>
            <a:r>
              <a:rPr lang="en-IN" sz="2000" b="0" dirty="0"/>
              <a:t>of 7)</a:t>
            </a:r>
            <a:endParaRPr lang="en-US" dirty="0"/>
          </a:p>
        </p:txBody>
      </p:sp>
      <p:pic>
        <p:nvPicPr>
          <p:cNvPr id="4" name="Picture 3" descr="The code continues. Line 69. forward slash forward slash if the year is a leap year comma return true semicolon otherwise comma return false. Line 70. bool Date colon colon leap Year left parenthesis i n t test Year right parenthesis left brace. Line 71. return left parenthesis test Year percent sign 400 equals equals 0 double pipe. Line 72. left parenthesis test Year percent sign 100 exclamation point equals 0 ampersand ampersand test Year percent sign 4 equals equals 0 right parenthesis right parenthesis semicolon. Line 73. right brace. Line 74. blank. Line 75. forward slash forward slash determine whether the day is the last day of the month. Line 76. bool Date colon colon end Of Month left parenthesis i n t test Day right parenthesis c o n s t left brace. Line 77, indented once. if left parenthesis month equals equals 2 ampersand ampersand leap Year left parenthesis year right parenthesis right parenthesis left brace. Line 78, indented twice. return test Day equals equals 29 semicolon forward slash forward slash last day of Feb period in leap year. Line 79, indented once. right brace. Line 80, indented once. else left brace. Line 81, indented twice. return test Day equals equals days left bracket month right bracket semicolon. Line 82, indented once. right brace. Line 83. right brace. Line 84. blank."/>
          <p:cNvPicPr>
            <a:picLocks noChangeAspect="1"/>
          </p:cNvPicPr>
          <p:nvPr/>
        </p:nvPicPr>
        <p:blipFill>
          <a:blip r:embed="rId2"/>
          <a:stretch>
            <a:fillRect/>
          </a:stretch>
        </p:blipFill>
        <p:spPr>
          <a:xfrm>
            <a:off x="821277" y="1755278"/>
            <a:ext cx="7281536" cy="3101562"/>
          </a:xfrm>
          <a:prstGeom prst="rect">
            <a:avLst/>
          </a:prstGeom>
        </p:spPr>
      </p:pic>
    </p:spTree>
    <p:extLst>
      <p:ext uri="{BB962C8B-B14F-4D97-AF65-F5344CB8AC3E}">
        <p14:creationId xmlns:p14="http://schemas.microsoft.com/office/powerpoint/2010/main" val="35745511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Definitions </a:t>
            </a:r>
            <a:r>
              <a:rPr lang="en-IN" sz="2000" b="0" dirty="0" smtClean="0"/>
              <a:t>(6 </a:t>
            </a:r>
            <a:r>
              <a:rPr lang="en-IN" sz="2000" b="0" dirty="0"/>
              <a:t>of 7)</a:t>
            </a:r>
            <a:endParaRPr lang="en-US" dirty="0"/>
          </a:p>
        </p:txBody>
      </p:sp>
      <p:pic>
        <p:nvPicPr>
          <p:cNvPr id="4" name="Picture 3" descr="The code continues. Line 85. forward slash forward slash function to help increment the date. Line 86. void Date colon colon help Increment left parenthesis right parenthesis left brace. Line 87, indented once. forward slash forward slash day is not end of month. Line 88, indented once. if left parenthesis exclamation point end Of Month left parenthesis day right parenthesis right parenthesis left brace. Line 89, indented twice. plus plus day semicolon forward slash forward slash increment day. Line 90, indented once. right brace. Line 91, indented once. else left brace. Line 92, indented twice. if left parenthesis month less than sign 12 right parenthesis left brace forward slash forward slash day is end of month and month less than sign 12. Line 93, indented 3 times. plus plus month semicolon forward slash forward slash increment month. Line 94, indented 3 times. day equals 1 semicolon forward slash forward slash first day of new month. Line 95, indented twice. right brace. Line 96, indented twice. else left brace forward slash forward slash last day of year. Line 97, indented 3 times. plus plus year semicolon forward slash forward slash increment year. Line 98, indented 3 times. month equals 1 semicolon forward slash forward slash first month of new year. Line 99, indented 3 times. day equals 1 semicolon forward slash forward slash first day of new month. Line 100, indented twice. right brace. Line 101, indented once. right brace. Line 102. right brace."/>
          <p:cNvPicPr>
            <a:picLocks noChangeAspect="1"/>
          </p:cNvPicPr>
          <p:nvPr/>
        </p:nvPicPr>
        <p:blipFill rotWithShape="1">
          <a:blip r:embed="rId2"/>
          <a:srcRect t="1091" r="563"/>
          <a:stretch/>
        </p:blipFill>
        <p:spPr>
          <a:xfrm>
            <a:off x="783254" y="1828800"/>
            <a:ext cx="6484321" cy="3711829"/>
          </a:xfrm>
          <a:prstGeom prst="rect">
            <a:avLst/>
          </a:prstGeom>
        </p:spPr>
      </p:pic>
    </p:spTree>
    <p:extLst>
      <p:ext uri="{BB962C8B-B14F-4D97-AF65-F5344CB8AC3E}">
        <p14:creationId xmlns:p14="http://schemas.microsoft.com/office/powerpoint/2010/main" val="9748543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a:t>
            </a:r>
            <a:r>
              <a:rPr lang="en-IN" dirty="0">
                <a:latin typeface="Consolas" panose="020B0609020204030204" pitchFamily="49" charset="0"/>
              </a:rPr>
              <a:t>Date</a:t>
            </a:r>
            <a:r>
              <a:rPr lang="en-IN" dirty="0"/>
              <a:t> Class Member- and </a:t>
            </a:r>
            <a:r>
              <a:rPr lang="en-IN" dirty="0">
                <a:latin typeface="Consolas" panose="020B0609020204030204" pitchFamily="49" charset="0"/>
              </a:rPr>
              <a:t>Friend</a:t>
            </a:r>
            <a:r>
              <a:rPr lang="en-IN" dirty="0"/>
              <a:t>-Function Definitions </a:t>
            </a:r>
            <a:r>
              <a:rPr lang="en-IN" sz="2000" b="0" dirty="0" smtClean="0"/>
              <a:t>(7 </a:t>
            </a:r>
            <a:r>
              <a:rPr lang="en-IN" sz="2000" b="0" dirty="0"/>
              <a:t>of 7)</a:t>
            </a:r>
            <a:endParaRPr lang="en-US" dirty="0"/>
          </a:p>
        </p:txBody>
      </p:sp>
      <p:pic>
        <p:nvPicPr>
          <p:cNvPr id="4" name="Picture 3" descr="The code continues. Line 103. blank. Line 104. forward slash forward slash overloaded output operator. Line 105. o stream ampersand operator left angle bracket left angle bracket left parenthesis o stream ampersand output comma c o n s t Date ampersand d right parenthesis left brace. Line 106, indented once. static string month Name left bracket 13 right bracket left brace double quote double quote comma double quote January double quote comma double quote February double quote comma. Line 107, indented twice. double quote March double quote comma double quote April double quote comma double quote May double quote comma double quote June double quote comma double quote July double quote comma double quote August double quote comma. Line 108, indented twice. double quote September double quote comma double quote October double quote comma double quote November double quote comma double quote December double quote right brace semicolon. Line 109, indented once. output left angle bracket left angle bracket month Name left bracket d period month right bracket left angle bracket left angle bracket single quote single quote left angle bracket left angle bracket d period day left angle bracket left angle bracket double quote comma double quote left angle bracket left angle bracket d period year semicolon. Line 110, indented once. return output semicolon forward slash forward slash enables cascading. Line 111. right brace"/>
          <p:cNvPicPr>
            <a:picLocks noChangeAspect="1"/>
          </p:cNvPicPr>
          <p:nvPr/>
        </p:nvPicPr>
        <p:blipFill>
          <a:blip r:embed="rId2"/>
          <a:stretch>
            <a:fillRect/>
          </a:stretch>
        </p:blipFill>
        <p:spPr>
          <a:xfrm>
            <a:off x="824917" y="1859579"/>
            <a:ext cx="7354352" cy="1899348"/>
          </a:xfrm>
          <a:prstGeom prst="rect">
            <a:avLst/>
          </a:prstGeom>
        </p:spPr>
      </p:pic>
    </p:spTree>
    <p:extLst>
      <p:ext uri="{BB962C8B-B14F-4D97-AF65-F5344CB8AC3E}">
        <p14:creationId xmlns:p14="http://schemas.microsoft.com/office/powerpoint/2010/main" val="1753589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10.8 </a:t>
            </a:r>
            <a:r>
              <a:rPr lang="en-IN" dirty="0">
                <a:latin typeface="Consolas" panose="020B0609020204030204" pitchFamily="49" charset="0"/>
              </a:rPr>
              <a:t>Date</a:t>
            </a:r>
            <a:r>
              <a:rPr lang="en-IN" dirty="0"/>
              <a:t> Class Test </a:t>
            </a:r>
            <a:r>
              <a:rPr lang="en-IN" dirty="0" smtClean="0"/>
              <a:t>Program </a:t>
            </a:r>
            <a:r>
              <a:rPr lang="en-US" sz="2000" b="0" dirty="0" smtClean="0"/>
              <a:t>(1 of 2)</a:t>
            </a:r>
            <a:endParaRPr lang="en-US" sz="2000" b="0" dirty="0"/>
          </a:p>
        </p:txBody>
      </p:sp>
      <p:pic>
        <p:nvPicPr>
          <p:cNvPr id="4" name="Picture 3" descr="Computer code has 29 lines. The lines read as follows. Line 1. forward slash forward slash F i g period 10 period 8 colon f i g 10 underscore 08 period c p p. Line 2. forward slash forward slash Date class test program period. Line 3. hash include left angle bracket i o stream right angle bracket. Line 4. hash include double quote Date period h double quote forward slash forward slash Date class definition. Line 5. using namespace s t d semicolon. Line 6. blank. Line 7. i n t main left parenthesis right parenthesis left brace. Line 8, indented once. Date d 1 left brace 12 comma 27 comma 2010 right brace semicolon forward slash forward slash December 27 comma 2010. Line 9, indented once. Date d 2 semicolon forward slash forward slash defaults to January 1 comma 1900. Line 10. blank. Line 11, indented once. c out left angle bracket left angle bracket double quote d 1 is double quote left angle bracket left angle bracket d 1 left angle bracket left angle bracket double quote back slash n d 2 is double quote left angle bracket left angle bracket d 2 semicolon. Line 12, indented once. c out left angle bracket left angle bracket double quote back slash n back slash nd1 plus equals 7 is double quote left angle bracket left angle bracket left parenthesis d 1 plus equals 7 right parenthesis semicolon. Line 13. blank. Line 14, indented once. d 2 period set Date left parenthesis 2 comma 28 comma 2008 right parenthesis semicolon. Line 15, indented once. c out left angle bracket left angle bracket double quote back slash n back slash n d 2 is double quote left angle bracket left angle bracket d 2 semicolon. Line 16, indented once. c out left angle bracket left angle bracket double quote back slash n plus plus d 2 is double quote left angle bracket left angle bracket plus plus d 2 left angle bracket left angle bracket double quote left parenthesis leap year allows 29th right parenthesis double quote semicolon. This line is highlighted. Line 17. blank. Line 18, indented once. Date d 3 left brace 7 comma 13 comma 2010 right brace semicolon. Line 19. blank. Line 20, indented once. c out left angle bracket left angle bracket double quote back slash n back slash n Testing the prefix increment operator colon back slash n double quote. Line 21, indented twice. left angle bracket left angle bracket double quote d 3 is double quote left angle bracket left angle bracket d 3 left angle bracket left angle bracket end l semicolon. Line 22, indented once. c out left angle bracket left angle bracket double quote plus plus d 3 is double quote left angle bracket left angle bracket plus plus d 3 left angle bracket left angle bracket end l semicolon. Line 23, indented once. C out left angle bracket left angle bracket double quote d 3 is double quote left angle bracket left angle bracket d 3 semicolon. Lines 20 to 23 are highlighted."/>
          <p:cNvPicPr>
            <a:picLocks noChangeAspect="1"/>
          </p:cNvPicPr>
          <p:nvPr/>
        </p:nvPicPr>
        <p:blipFill>
          <a:blip r:embed="rId2"/>
          <a:stretch>
            <a:fillRect/>
          </a:stretch>
        </p:blipFill>
        <p:spPr>
          <a:xfrm>
            <a:off x="1112520" y="1584960"/>
            <a:ext cx="6044037" cy="4419868"/>
          </a:xfrm>
          <a:prstGeom prst="rect">
            <a:avLst/>
          </a:prstGeom>
        </p:spPr>
      </p:pic>
    </p:spTree>
    <p:extLst>
      <p:ext uri="{BB962C8B-B14F-4D97-AF65-F5344CB8AC3E}">
        <p14:creationId xmlns:p14="http://schemas.microsoft.com/office/powerpoint/2010/main" val="4050206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(3 </a:t>
            </a:r>
            <a:r>
              <a:rPr lang="en-US" sz="2000" b="0" dirty="0"/>
              <a:t>of </a:t>
            </a:r>
            <a:r>
              <a:rPr lang="en-US" sz="2000" b="0" dirty="0" smtClean="0"/>
              <a:t>3)</a:t>
            </a:r>
            <a:endParaRPr lang="en-US" sz="2000" dirty="0"/>
          </a:p>
        </p:txBody>
      </p:sp>
      <p:sp>
        <p:nvSpPr>
          <p:cNvPr id="3" name="Text Placeholder 2"/>
          <p:cNvSpPr>
            <a:spLocks noGrp="1"/>
          </p:cNvSpPr>
          <p:nvPr>
            <p:ph type="body" idx="1"/>
          </p:nvPr>
        </p:nvSpPr>
        <p:spPr/>
        <p:txBody>
          <a:bodyPr/>
          <a:lstStyle/>
          <a:p>
            <a:pPr marL="429768" indent="-429768">
              <a:buNone/>
            </a:pPr>
            <a:r>
              <a:rPr lang="en-US" sz="2400" b="1" dirty="0">
                <a:solidFill>
                  <a:schemeClr val="tx2"/>
                </a:solidFill>
                <a:latin typeface="+mn-lt"/>
              </a:rPr>
              <a:t>10.10</a:t>
            </a:r>
            <a:r>
              <a:rPr lang="en-US" sz="2400" b="1" dirty="0">
                <a:latin typeface="+mn-lt"/>
              </a:rPr>
              <a:t> </a:t>
            </a:r>
            <a:r>
              <a:rPr lang="en-US" sz="2400" dirty="0">
                <a:latin typeface="+mn-lt"/>
              </a:rPr>
              <a:t>Case Study: </a:t>
            </a:r>
            <a:r>
              <a:rPr lang="en-US" sz="2400" dirty="0">
                <a:latin typeface="Consolas" panose="020B0609020204030204" pitchFamily="49" charset="0"/>
              </a:rPr>
              <a:t>Array</a:t>
            </a:r>
            <a:r>
              <a:rPr lang="en-US" sz="2400" dirty="0">
                <a:latin typeface="+mn-lt"/>
              </a:rPr>
              <a:t> Class</a:t>
            </a:r>
          </a:p>
          <a:p>
            <a:pPr marL="740664" lvl="1" indent="-284400">
              <a:buNone/>
            </a:pPr>
            <a:r>
              <a:rPr lang="en-US" sz="2400" dirty="0">
                <a:solidFill>
                  <a:schemeClr val="tx2"/>
                </a:solidFill>
                <a:latin typeface="+mn-lt"/>
              </a:rPr>
              <a:t>10.10.1</a:t>
            </a:r>
            <a:r>
              <a:rPr lang="en-US" sz="2400" dirty="0">
                <a:latin typeface="+mn-lt"/>
              </a:rPr>
              <a:t> Using the </a:t>
            </a:r>
            <a:r>
              <a:rPr lang="en-US" sz="2400" dirty="0">
                <a:latin typeface="Consolas" panose="020B0609020204030204" pitchFamily="49" charset="0"/>
              </a:rPr>
              <a:t>Array</a:t>
            </a:r>
            <a:r>
              <a:rPr lang="en-US" sz="2400" dirty="0">
                <a:latin typeface="+mn-lt"/>
              </a:rPr>
              <a:t> Class</a:t>
            </a:r>
          </a:p>
          <a:p>
            <a:pPr marL="740664" lvl="1" indent="-284400">
              <a:buNone/>
            </a:pPr>
            <a:r>
              <a:rPr lang="en-US" sz="2400" dirty="0">
                <a:solidFill>
                  <a:schemeClr val="tx2"/>
                </a:solidFill>
                <a:latin typeface="+mn-lt"/>
              </a:rPr>
              <a:t>10.10.2</a:t>
            </a:r>
            <a:r>
              <a:rPr lang="en-US" sz="2400" dirty="0">
                <a:latin typeface="+mn-lt"/>
              </a:rPr>
              <a:t> </a:t>
            </a:r>
            <a:r>
              <a:rPr lang="en-US" sz="2400" dirty="0">
                <a:latin typeface="Consolas" panose="020B0609020204030204" pitchFamily="49" charset="0"/>
              </a:rPr>
              <a:t>Array</a:t>
            </a:r>
            <a:r>
              <a:rPr lang="en-US" sz="2400" dirty="0">
                <a:latin typeface="+mn-lt"/>
              </a:rPr>
              <a:t> Class Definition</a:t>
            </a:r>
          </a:p>
          <a:p>
            <a:pPr marL="429768" indent="-429768">
              <a:buNone/>
            </a:pPr>
            <a:r>
              <a:rPr lang="en-US" sz="2400" b="1" dirty="0">
                <a:solidFill>
                  <a:schemeClr val="tx2"/>
                </a:solidFill>
                <a:latin typeface="+mn-lt"/>
              </a:rPr>
              <a:t>10.11</a:t>
            </a:r>
            <a:r>
              <a:rPr lang="en-US" sz="2400" b="1" dirty="0">
                <a:latin typeface="+mn-lt"/>
              </a:rPr>
              <a:t> </a:t>
            </a:r>
            <a:r>
              <a:rPr lang="en-US" sz="2400" dirty="0">
                <a:latin typeface="+mn-lt"/>
              </a:rPr>
              <a:t>Operators as Member vs. </a:t>
            </a:r>
            <a:r>
              <a:rPr lang="en-US" sz="2400" dirty="0" smtClean="0">
                <a:latin typeface="+mn-lt"/>
              </a:rPr>
              <a:t>Non-Member Functions</a:t>
            </a:r>
            <a:endParaRPr lang="en-US" sz="2400" dirty="0">
              <a:latin typeface="+mn-lt"/>
            </a:endParaRPr>
          </a:p>
          <a:p>
            <a:pPr marL="429768" indent="-429768">
              <a:buNone/>
            </a:pPr>
            <a:r>
              <a:rPr lang="en-US" sz="2400" b="1" dirty="0">
                <a:solidFill>
                  <a:schemeClr val="tx2"/>
                </a:solidFill>
                <a:latin typeface="+mn-lt"/>
              </a:rPr>
              <a:t>10.12</a:t>
            </a:r>
            <a:r>
              <a:rPr lang="en-US" sz="2400" b="1" dirty="0">
                <a:latin typeface="+mn-lt"/>
              </a:rPr>
              <a:t> </a:t>
            </a:r>
            <a:r>
              <a:rPr lang="en-US" sz="2400" dirty="0">
                <a:latin typeface="+mn-lt"/>
              </a:rPr>
              <a:t>Converting Between Types</a:t>
            </a:r>
          </a:p>
          <a:p>
            <a:pPr marL="429768" indent="-429768">
              <a:buNone/>
            </a:pPr>
            <a:r>
              <a:rPr lang="en-US" sz="2400" b="1" dirty="0">
                <a:solidFill>
                  <a:schemeClr val="tx2"/>
                </a:solidFill>
                <a:latin typeface="+mn-lt"/>
              </a:rPr>
              <a:t>10.13</a:t>
            </a:r>
            <a:r>
              <a:rPr lang="en-US" sz="2400" b="1" dirty="0">
                <a:latin typeface="+mn-lt"/>
              </a:rPr>
              <a:t> </a:t>
            </a:r>
            <a:r>
              <a:rPr lang="en-US" sz="2400" dirty="0">
                <a:latin typeface="Consolas" panose="020B0609020204030204" pitchFamily="49" charset="0"/>
              </a:rPr>
              <a:t>explici</a:t>
            </a:r>
            <a:r>
              <a:rPr lang="en-US" sz="2400" dirty="0">
                <a:latin typeface="+mn-lt"/>
              </a:rPr>
              <a:t>t Constructors and </a:t>
            </a:r>
            <a:r>
              <a:rPr lang="en-US" sz="2400" dirty="0" smtClean="0">
                <a:latin typeface="+mn-lt"/>
              </a:rPr>
              <a:t>Conversion Operators</a:t>
            </a:r>
            <a:endParaRPr lang="en-US" sz="2400" dirty="0">
              <a:latin typeface="+mn-lt"/>
            </a:endParaRPr>
          </a:p>
          <a:p>
            <a:pPr marL="429768" indent="-429768">
              <a:buNone/>
            </a:pPr>
            <a:r>
              <a:rPr lang="en-US" sz="2400" b="1" dirty="0">
                <a:solidFill>
                  <a:schemeClr val="tx2"/>
                </a:solidFill>
                <a:latin typeface="+mn-lt"/>
              </a:rPr>
              <a:t>10.14</a:t>
            </a:r>
            <a:r>
              <a:rPr lang="en-US" sz="2400" b="1" dirty="0">
                <a:latin typeface="+mn-lt"/>
              </a:rPr>
              <a:t> </a:t>
            </a:r>
            <a:r>
              <a:rPr lang="en-US" sz="2400" dirty="0">
                <a:latin typeface="+mn-lt"/>
              </a:rPr>
              <a:t>Overloading the Function Call Operator </a:t>
            </a:r>
            <a:r>
              <a:rPr lang="en-US" sz="2400" dirty="0">
                <a:latin typeface="Consolas" panose="020B0609020204030204" pitchFamily="49" charset="0"/>
              </a:rPr>
              <a:t>()</a:t>
            </a:r>
          </a:p>
          <a:p>
            <a:pPr marL="429768" indent="-429768">
              <a:buNone/>
            </a:pPr>
            <a:r>
              <a:rPr lang="en-US" sz="2400" b="1" dirty="0">
                <a:solidFill>
                  <a:schemeClr val="tx2"/>
                </a:solidFill>
                <a:latin typeface="+mn-lt"/>
              </a:rPr>
              <a:t>10.15</a:t>
            </a:r>
            <a:r>
              <a:rPr lang="en-US" sz="2400" b="1" dirty="0">
                <a:latin typeface="+mn-lt"/>
              </a:rPr>
              <a:t> </a:t>
            </a:r>
            <a:r>
              <a:rPr lang="en-US" sz="2400" dirty="0">
                <a:latin typeface="+mn-lt"/>
              </a:rPr>
              <a:t>Wrap-Up</a:t>
            </a:r>
          </a:p>
        </p:txBody>
      </p:sp>
    </p:spTree>
    <p:extLst>
      <p:ext uri="{BB962C8B-B14F-4D97-AF65-F5344CB8AC3E}">
        <p14:creationId xmlns:p14="http://schemas.microsoft.com/office/powerpoint/2010/main" val="887612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10.8 </a:t>
            </a:r>
            <a:r>
              <a:rPr lang="en-IN" dirty="0">
                <a:latin typeface="Consolas" panose="020B0609020204030204" pitchFamily="49" charset="0"/>
              </a:rPr>
              <a:t>Date</a:t>
            </a:r>
            <a:r>
              <a:rPr lang="en-IN" dirty="0"/>
              <a:t> Class Test </a:t>
            </a:r>
            <a:r>
              <a:rPr lang="en-IN" dirty="0" smtClean="0"/>
              <a:t>Program </a:t>
            </a:r>
            <a:r>
              <a:rPr lang="en-US" sz="2000" b="0" dirty="0" smtClean="0"/>
              <a:t>(2 </a:t>
            </a:r>
            <a:r>
              <a:rPr lang="en-US" sz="2000" b="0" dirty="0"/>
              <a:t>of 2)</a:t>
            </a:r>
            <a:endParaRPr lang="en-US" sz="2000" dirty="0"/>
          </a:p>
        </p:txBody>
      </p:sp>
      <p:pic>
        <p:nvPicPr>
          <p:cNvPr id="4" name="Picture 3" descr="The code continues. Line 24. blank. Line 25, indented once. c out left angle bracket left angle bracket double quote back slash n back slash n Testing the postfix increment operator colon back slash n double quote. Line 26, indented twice. left angle bracket left angle bracket double quote d3 is double quote left angle bracket left angle bracket d3 left angle bracket left angle bracket end l semicolon. Line 27, indented once. c out left angle bracket left angle bracket double quote d 3 plus plus is double quote left angle bracket left angle bracket d3 plus plus left angle bracket left angle bracket end l semicolon. Line 28, indented once. c out left angle bracket left angle bracket double quote d 3 is double quote left angle bracket left angle bracket d3 left angle bracket left angle bracket end l semicolon. Line 29. right brace. Computer code. The code has 13 lines. The lines read as follows. Line 1. d 1 is December 27 comma 2010. Line 2. d 2 is January 1 comma 1900. Line 3. d 1 plus equals 7 is January 3 comma 2011. Line 4. d 2 is February 28 comma 2008. Line 5. plus plus d 2 is February 29 comma 2008 left parenthesis leap year allows 29th right parenthesis. Line 6. Testing the prefix increment operator colon. Line 7. d 3 is July 13 comma 2010. Line 8. plus plus d 3 is July 14 comma 2010. Line 9. d 3 is July 14 comma 2010. Line 10. Testing the postfix increment operator colon. Line 11. d 3 is July 14 comma 2010. Line 12. d 3 plus plus is July 14 comma 2010. Line 13. d 3 is July 15 comma 2010."/>
          <p:cNvPicPr>
            <a:picLocks noChangeAspect="1"/>
          </p:cNvPicPr>
          <p:nvPr/>
        </p:nvPicPr>
        <p:blipFill>
          <a:blip r:embed="rId2"/>
          <a:stretch>
            <a:fillRect/>
          </a:stretch>
        </p:blipFill>
        <p:spPr>
          <a:xfrm>
            <a:off x="1127621" y="1699870"/>
            <a:ext cx="6398013" cy="4126995"/>
          </a:xfrm>
          <a:prstGeom prst="rect">
            <a:avLst/>
          </a:prstGeom>
        </p:spPr>
      </p:pic>
    </p:spTree>
    <p:extLst>
      <p:ext uri="{BB962C8B-B14F-4D97-AF65-F5344CB8AC3E}">
        <p14:creationId xmlns:p14="http://schemas.microsoft.com/office/powerpoint/2010/main" val="8803954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10.8 </a:t>
            </a:r>
            <a:r>
              <a:rPr lang="en-US" dirty="0" smtClean="0">
                <a:solidFill>
                  <a:schemeClr val="tx2"/>
                </a:solidFill>
                <a:latin typeface="Times New Roman" panose="02020603050405020304" pitchFamily="18" charset="0"/>
                <a:cs typeface="Times New Roman" panose="02020603050405020304" pitchFamily="18" charset="0"/>
              </a:rPr>
              <a:t>Case </a:t>
            </a:r>
            <a:r>
              <a:rPr lang="en-US" dirty="0">
                <a:solidFill>
                  <a:schemeClr val="tx2"/>
                </a:solidFill>
                <a:latin typeface="Times New Roman" panose="02020603050405020304" pitchFamily="18" charset="0"/>
                <a:cs typeface="Times New Roman" panose="02020603050405020304" pitchFamily="18" charset="0"/>
              </a:rPr>
              <a:t>Study: A </a:t>
            </a:r>
            <a:r>
              <a:rPr lang="en-US" dirty="0">
                <a:solidFill>
                  <a:schemeClr val="tx2"/>
                </a:solidFill>
                <a:latin typeface="Consolas" panose="020B0609020204030204" pitchFamily="49" charset="0"/>
                <a:cs typeface="Times New Roman" panose="02020603050405020304" pitchFamily="18" charset="0"/>
              </a:rPr>
              <a:t>Date</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( 1 of 4)</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a:t>
            </a:r>
            <a:r>
              <a:rPr lang="en-US" altLang="en-US" sz="2400" dirty="0">
                <a:solidFill>
                  <a:srgbClr val="000000"/>
                </a:solidFill>
                <a:latin typeface="Consolas" panose="020B0609020204030204" pitchFamily="49" charset="0"/>
              </a:rPr>
              <a:t>Date</a:t>
            </a:r>
            <a:r>
              <a:rPr lang="en-US" altLang="en-US" sz="2400" dirty="0">
                <a:solidFill>
                  <a:srgbClr val="000000"/>
                </a:solidFill>
                <a:latin typeface="+mn-lt"/>
              </a:rPr>
              <a:t> constructor calls </a:t>
            </a:r>
            <a:r>
              <a:rPr lang="en-US" altLang="en-US" sz="2400" dirty="0">
                <a:solidFill>
                  <a:srgbClr val="000000"/>
                </a:solidFill>
                <a:latin typeface="Consolas" panose="020B0609020204030204" pitchFamily="49" charset="0"/>
              </a:rPr>
              <a:t>setDate</a:t>
            </a:r>
            <a:r>
              <a:rPr lang="en-US" altLang="en-US" sz="2400" dirty="0">
                <a:solidFill>
                  <a:srgbClr val="000000"/>
                </a:solidFill>
                <a:latin typeface="+mn-lt"/>
              </a:rPr>
              <a:t> to validate the month, day and year specified.</a:t>
            </a:r>
          </a:p>
          <a:p>
            <a:pPr lvl="1" eaLnBrk="1" hangingPunct="1"/>
            <a:r>
              <a:rPr lang="en-US" altLang="en-US" sz="2400" dirty="0">
                <a:solidFill>
                  <a:srgbClr val="000000"/>
                </a:solidFill>
                <a:latin typeface="+mn-lt"/>
              </a:rPr>
              <a:t>Invalid values for the month, day or year result in </a:t>
            </a:r>
            <a:r>
              <a:rPr lang="en-US" altLang="en-US" sz="2400" dirty="0">
                <a:solidFill>
                  <a:srgbClr val="000000"/>
                </a:solidFill>
                <a:latin typeface="Consolas" panose="020B0609020204030204" pitchFamily="49" charset="0"/>
              </a:rPr>
              <a:t>invalid_argument</a:t>
            </a:r>
            <a:r>
              <a:rPr lang="en-US" altLang="en-US" sz="2400" dirty="0">
                <a:solidFill>
                  <a:srgbClr val="000000"/>
                </a:solidFill>
                <a:latin typeface="+mn-lt"/>
              </a:rPr>
              <a:t> exceptions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3791103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10.8 Case Study: A </a:t>
            </a:r>
            <a:r>
              <a:rPr lang="en-US" dirty="0">
                <a:solidFill>
                  <a:schemeClr val="tx2"/>
                </a:solidFill>
                <a:latin typeface="Consolas" panose="020B0609020204030204" pitchFamily="49" charset="0"/>
                <a:cs typeface="Times New Roman" panose="02020603050405020304" pitchFamily="18" charset="0"/>
              </a:rPr>
              <a:t>Date</a:t>
            </a:r>
            <a:r>
              <a:rPr lang="en-US" dirty="0">
                <a:solidFill>
                  <a:schemeClr val="tx2"/>
                </a:solidFill>
                <a:latin typeface="Times New Roman" panose="02020603050405020304" pitchFamily="18" charset="0"/>
                <a:cs typeface="Times New Roman" panose="02020603050405020304" pitchFamily="18" charset="0"/>
              </a:rPr>
              <a:t> Class </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a:xfrm>
            <a:off x="457200" y="1600200"/>
            <a:ext cx="8229600" cy="4757057"/>
          </a:xfrm>
        </p:spPr>
        <p:txBody>
          <a:bodyPr/>
          <a:lstStyle/>
          <a:p>
            <a:pPr marL="0" indent="0">
              <a:lnSpc>
                <a:spcPct val="80000"/>
              </a:lnSpc>
              <a:buNone/>
              <a:defRPr/>
            </a:pPr>
            <a:r>
              <a:rPr lang="en-US" sz="2200" b="1" dirty="0">
                <a:solidFill>
                  <a:srgbClr val="000000"/>
                </a:solidFill>
                <a:latin typeface="+mn-lt"/>
              </a:rPr>
              <a:t>Date Class Prefix Increment Operator</a:t>
            </a:r>
          </a:p>
          <a:p>
            <a:pPr eaLnBrk="1" hangingPunct="1">
              <a:defRPr/>
            </a:pPr>
            <a:r>
              <a:rPr lang="en-US" sz="2200" dirty="0">
                <a:solidFill>
                  <a:srgbClr val="000000"/>
                </a:solidFill>
                <a:latin typeface="+mn-lt"/>
              </a:rPr>
              <a:t>Overloading the prefix increment operator is straightforward.</a:t>
            </a:r>
          </a:p>
          <a:p>
            <a:pPr lvl="1" eaLnBrk="1" hangingPunct="1">
              <a:defRPr/>
            </a:pPr>
            <a:r>
              <a:rPr lang="en-US" sz="2200" dirty="0">
                <a:solidFill>
                  <a:srgbClr val="000000"/>
                </a:solidFill>
                <a:latin typeface="+mn-lt"/>
              </a:rPr>
              <a:t>The prefix increment operator calls utility function </a:t>
            </a:r>
            <a:r>
              <a:rPr lang="en-US" sz="2200" dirty="0">
                <a:solidFill>
                  <a:srgbClr val="000000"/>
                </a:solidFill>
                <a:latin typeface="Consolas" panose="020B0609020204030204" pitchFamily="49" charset="0"/>
              </a:rPr>
              <a:t>helpIncrement</a:t>
            </a:r>
            <a:r>
              <a:rPr lang="en-US" sz="2200" dirty="0">
                <a:solidFill>
                  <a:srgbClr val="000000"/>
                </a:solidFill>
              </a:rPr>
              <a:t> </a:t>
            </a:r>
            <a:r>
              <a:rPr lang="en-US" sz="2200" dirty="0">
                <a:solidFill>
                  <a:srgbClr val="000000"/>
                </a:solidFill>
                <a:latin typeface="+mn-lt"/>
              </a:rPr>
              <a:t>to increment the date.</a:t>
            </a:r>
          </a:p>
          <a:p>
            <a:pPr lvl="1" eaLnBrk="1" hangingPunct="1">
              <a:defRPr/>
            </a:pPr>
            <a:r>
              <a:rPr lang="en-US" sz="2200" dirty="0">
                <a:solidFill>
                  <a:srgbClr val="000000"/>
                </a:solidFill>
                <a:latin typeface="+mn-lt"/>
              </a:rPr>
              <a:t>This function deals with “wraparounds” or “carries” that occur when we increment the last day of the month.</a:t>
            </a:r>
          </a:p>
          <a:p>
            <a:pPr lvl="1" eaLnBrk="1" hangingPunct="1">
              <a:defRPr/>
            </a:pPr>
            <a:r>
              <a:rPr lang="en-US" sz="2200" dirty="0">
                <a:solidFill>
                  <a:srgbClr val="000000"/>
                </a:solidFill>
                <a:latin typeface="+mn-lt"/>
              </a:rPr>
              <a:t>These carries require incrementing the month.</a:t>
            </a:r>
          </a:p>
          <a:p>
            <a:pPr lvl="1" eaLnBrk="1" hangingPunct="1">
              <a:defRPr/>
            </a:pPr>
            <a:r>
              <a:rPr lang="en-US" sz="2200" dirty="0">
                <a:solidFill>
                  <a:srgbClr val="000000"/>
                </a:solidFill>
                <a:latin typeface="+mn-lt"/>
              </a:rPr>
              <a:t>If the month is already 12, then the year must also be incremented and the month must be set to 1.</a:t>
            </a:r>
          </a:p>
          <a:p>
            <a:pPr lvl="1" eaLnBrk="1" hangingPunct="1">
              <a:defRPr/>
            </a:pPr>
            <a:r>
              <a:rPr lang="en-US" sz="2200" dirty="0">
                <a:solidFill>
                  <a:srgbClr val="000000"/>
                </a:solidFill>
                <a:latin typeface="+mn-lt"/>
              </a:rPr>
              <a:t>Function</a:t>
            </a:r>
            <a:r>
              <a:rPr lang="en-US" sz="2200" dirty="0">
                <a:solidFill>
                  <a:srgbClr val="000000"/>
                </a:solidFill>
              </a:rPr>
              <a:t> </a:t>
            </a:r>
            <a:r>
              <a:rPr lang="en-US" sz="2200" dirty="0">
                <a:solidFill>
                  <a:srgbClr val="000000"/>
                </a:solidFill>
                <a:latin typeface="Consolas" panose="020B0609020204030204" pitchFamily="49" charset="0"/>
              </a:rPr>
              <a:t>helpIncrement</a:t>
            </a:r>
            <a:r>
              <a:rPr lang="en-US" sz="2200" dirty="0">
                <a:solidFill>
                  <a:srgbClr val="000000"/>
                </a:solidFill>
              </a:rPr>
              <a:t> </a:t>
            </a:r>
            <a:r>
              <a:rPr lang="en-US" sz="2200" dirty="0">
                <a:solidFill>
                  <a:srgbClr val="000000"/>
                </a:solidFill>
                <a:latin typeface="+mn-lt"/>
              </a:rPr>
              <a:t>uses function </a:t>
            </a:r>
            <a:r>
              <a:rPr lang="en-US" sz="2200" dirty="0">
                <a:solidFill>
                  <a:srgbClr val="000000"/>
                </a:solidFill>
                <a:latin typeface="Consolas" panose="020B0609020204030204" pitchFamily="49" charset="0"/>
              </a:rPr>
              <a:t>endOfMonth</a:t>
            </a:r>
            <a:r>
              <a:rPr lang="en-US" sz="2200" dirty="0">
                <a:solidFill>
                  <a:srgbClr val="000000"/>
                </a:solidFill>
                <a:latin typeface="+mn-lt"/>
              </a:rPr>
              <a:t> to determine whether the end of a month has been reached and increment the day correctly</a:t>
            </a:r>
            <a:r>
              <a:rPr lang="en-US" sz="2200" dirty="0" smtClean="0">
                <a:solidFill>
                  <a:srgbClr val="000000"/>
                </a:solidFill>
                <a:latin typeface="+mn-lt"/>
              </a:rPr>
              <a:t>.</a:t>
            </a:r>
            <a:endParaRPr lang="en-US" sz="2200" dirty="0">
              <a:solidFill>
                <a:srgbClr val="000000"/>
              </a:solidFill>
              <a:latin typeface="+mn-lt"/>
            </a:endParaRPr>
          </a:p>
        </p:txBody>
      </p:sp>
    </p:spTree>
    <p:extLst>
      <p:ext uri="{BB962C8B-B14F-4D97-AF65-F5344CB8AC3E}">
        <p14:creationId xmlns:p14="http://schemas.microsoft.com/office/powerpoint/2010/main" val="2566898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10.8 Case Study: A </a:t>
            </a:r>
            <a:r>
              <a:rPr lang="en-US" dirty="0">
                <a:solidFill>
                  <a:schemeClr val="tx2"/>
                </a:solidFill>
                <a:latin typeface="Consolas" panose="020B0609020204030204" pitchFamily="49" charset="0"/>
                <a:cs typeface="Times New Roman" panose="02020603050405020304" pitchFamily="18" charset="0"/>
              </a:rPr>
              <a:t>Date</a:t>
            </a:r>
            <a:r>
              <a:rPr lang="en-US" dirty="0">
                <a:solidFill>
                  <a:schemeClr val="tx2"/>
                </a:solidFill>
                <a:latin typeface="Times New Roman" panose="02020603050405020304" pitchFamily="18" charset="0"/>
                <a:cs typeface="Times New Roman" panose="02020603050405020304" pitchFamily="18" charset="0"/>
              </a:rPr>
              <a:t> Class </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overloaded prefix increment operator returns a reference to the current </a:t>
            </a:r>
            <a:r>
              <a:rPr lang="en-US" altLang="en-US" sz="2400" dirty="0">
                <a:solidFill>
                  <a:srgbClr val="000000"/>
                </a:solidFill>
                <a:latin typeface="Consolas" panose="020B0609020204030204" pitchFamily="49" charset="0"/>
              </a:rPr>
              <a:t>Date</a:t>
            </a:r>
            <a:r>
              <a:rPr lang="en-US" altLang="en-US" sz="2400" dirty="0">
                <a:solidFill>
                  <a:srgbClr val="000000"/>
                </a:solidFill>
                <a:latin typeface="+mn-lt"/>
              </a:rPr>
              <a:t> object (i.e., the one that was just incremented).</a:t>
            </a:r>
          </a:p>
          <a:p>
            <a:pPr eaLnBrk="1" hangingPunct="1"/>
            <a:r>
              <a:rPr lang="en-US" altLang="en-US" sz="2400" dirty="0">
                <a:solidFill>
                  <a:srgbClr val="000000"/>
                </a:solidFill>
                <a:latin typeface="+mn-lt"/>
              </a:rPr>
              <a:t>This occurs because the current object,</a:t>
            </a:r>
            <a:r>
              <a:rPr lang="en-US" altLang="en-US" sz="2400" dirty="0">
                <a:solidFill>
                  <a:srgbClr val="000000"/>
                </a:solidFill>
                <a:latin typeface="Consolas" panose="020B0609020204030204" pitchFamily="49" charset="0"/>
              </a:rPr>
              <a:t> *this</a:t>
            </a:r>
            <a:r>
              <a:rPr lang="en-US" altLang="en-US" sz="2400" dirty="0">
                <a:solidFill>
                  <a:srgbClr val="000000"/>
                </a:solidFill>
                <a:latin typeface="+mn-lt"/>
              </a:rPr>
              <a:t>, is returned as a </a:t>
            </a:r>
            <a:r>
              <a:rPr lang="en-US" altLang="en-US" sz="2400" dirty="0">
                <a:solidFill>
                  <a:srgbClr val="000000"/>
                </a:solidFill>
                <a:latin typeface="Consolas" panose="020B0609020204030204" pitchFamily="49" charset="0"/>
              </a:rPr>
              <a:t>Date &amp;.</a:t>
            </a:r>
          </a:p>
          <a:p>
            <a:pPr lvl="1" eaLnBrk="1" hangingPunct="1"/>
            <a:r>
              <a:rPr lang="en-US" altLang="en-US" sz="2400" dirty="0">
                <a:solidFill>
                  <a:srgbClr val="000000"/>
                </a:solidFill>
                <a:latin typeface="+mn-lt"/>
              </a:rPr>
              <a:t>Enables a preincremented </a:t>
            </a:r>
            <a:r>
              <a:rPr lang="en-US" altLang="en-US" sz="2400" dirty="0">
                <a:solidFill>
                  <a:srgbClr val="000000"/>
                </a:solidFill>
                <a:latin typeface="Consolas" panose="020B0609020204030204" pitchFamily="49" charset="0"/>
              </a:rPr>
              <a:t>Date</a:t>
            </a:r>
            <a:r>
              <a:rPr lang="en-US" altLang="en-US" sz="2400" dirty="0">
                <a:solidFill>
                  <a:srgbClr val="000000"/>
                </a:solidFill>
                <a:latin typeface="+mn-lt"/>
              </a:rPr>
              <a:t> object to be used as an </a:t>
            </a:r>
            <a:r>
              <a:rPr lang="en-US" altLang="en-US" sz="2400" b="1" dirty="0">
                <a:solidFill>
                  <a:srgbClr val="000000"/>
                </a:solidFill>
                <a:latin typeface="+mn-lt"/>
              </a:rPr>
              <a:t>lvalue</a:t>
            </a:r>
            <a:r>
              <a:rPr lang="en-US" altLang="en-US" sz="2400" dirty="0">
                <a:solidFill>
                  <a:srgbClr val="000000"/>
                </a:solidFill>
                <a:latin typeface="+mn-lt"/>
              </a:rPr>
              <a:t>,</a:t>
            </a:r>
            <a:r>
              <a:rPr lang="en-US" altLang="en-US" sz="2400" i="1" dirty="0">
                <a:solidFill>
                  <a:srgbClr val="000000"/>
                </a:solidFill>
                <a:latin typeface="+mn-lt"/>
              </a:rPr>
              <a:t> </a:t>
            </a:r>
            <a:r>
              <a:rPr lang="en-US" altLang="en-US" sz="2400" dirty="0">
                <a:solidFill>
                  <a:srgbClr val="000000"/>
                </a:solidFill>
                <a:latin typeface="+mn-lt"/>
              </a:rPr>
              <a:t>which is how the built-in prefix increment operator works for fundamental types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1664040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10.8 Case Study: A </a:t>
            </a:r>
            <a:r>
              <a:rPr lang="en-US" dirty="0">
                <a:solidFill>
                  <a:schemeClr val="tx2"/>
                </a:solidFill>
                <a:latin typeface="Consolas" panose="020B0609020204030204" pitchFamily="49" charset="0"/>
                <a:cs typeface="Times New Roman" panose="02020603050405020304" pitchFamily="18" charset="0"/>
              </a:rPr>
              <a:t>Date</a:t>
            </a:r>
            <a:r>
              <a:rPr lang="en-US" dirty="0">
                <a:solidFill>
                  <a:schemeClr val="tx2"/>
                </a:solidFill>
                <a:latin typeface="Times New Roman" panose="02020603050405020304" pitchFamily="18" charset="0"/>
                <a:cs typeface="Times New Roman" panose="02020603050405020304" pitchFamily="18" charset="0"/>
              </a:rPr>
              <a:t> Class </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4)</a:t>
            </a:r>
            <a:endParaRPr lang="en-US" dirty="0"/>
          </a:p>
        </p:txBody>
      </p:sp>
      <p:sp>
        <p:nvSpPr>
          <p:cNvPr id="4" name="Text Placeholder 3"/>
          <p:cNvSpPr>
            <a:spLocks noGrp="1"/>
          </p:cNvSpPr>
          <p:nvPr>
            <p:ph type="body" idx="1"/>
          </p:nvPr>
        </p:nvSpPr>
        <p:spPr/>
        <p:txBody>
          <a:bodyPr/>
          <a:lstStyle/>
          <a:p>
            <a:pPr marL="0" indent="0">
              <a:lnSpc>
                <a:spcPct val="80000"/>
              </a:lnSpc>
              <a:buNone/>
              <a:defRPr/>
            </a:pPr>
            <a:r>
              <a:rPr lang="en-US" sz="1800" b="1" dirty="0">
                <a:solidFill>
                  <a:srgbClr val="000000"/>
                </a:solidFill>
                <a:latin typeface="+mn-lt"/>
              </a:rPr>
              <a:t>Date Class Postfix Increment Operator</a:t>
            </a:r>
          </a:p>
          <a:p>
            <a:pPr eaLnBrk="1" hangingPunct="1">
              <a:defRPr/>
            </a:pPr>
            <a:r>
              <a:rPr lang="en-US" sz="1800" dirty="0">
                <a:solidFill>
                  <a:srgbClr val="000000"/>
                </a:solidFill>
                <a:latin typeface="+mn-lt"/>
              </a:rPr>
              <a:t>Overloading the postfix increment operator is trickier.</a:t>
            </a:r>
          </a:p>
          <a:p>
            <a:pPr eaLnBrk="1" hangingPunct="1">
              <a:defRPr/>
            </a:pPr>
            <a:r>
              <a:rPr lang="en-US" sz="1800" dirty="0">
                <a:solidFill>
                  <a:srgbClr val="000000"/>
                </a:solidFill>
                <a:latin typeface="+mn-lt"/>
              </a:rPr>
              <a:t>To emulate the effect of the postincrement, we must return an unincremented copy of the </a:t>
            </a:r>
            <a:r>
              <a:rPr lang="en-US" sz="1800" dirty="0">
                <a:solidFill>
                  <a:srgbClr val="000000"/>
                </a:solidFill>
                <a:latin typeface="Consolas" panose="020B0609020204030204" pitchFamily="49" charset="0"/>
              </a:rPr>
              <a:t>Date</a:t>
            </a:r>
            <a:r>
              <a:rPr lang="en-US" sz="1800" dirty="0">
                <a:solidFill>
                  <a:srgbClr val="000000"/>
                </a:solidFill>
                <a:latin typeface="+mn-lt"/>
              </a:rPr>
              <a:t> object—we’d like our postfix increment operator to operate the same way on a </a:t>
            </a:r>
            <a:r>
              <a:rPr lang="en-US" sz="1800" dirty="0">
                <a:solidFill>
                  <a:srgbClr val="000000"/>
                </a:solidFill>
                <a:latin typeface="Consolas" panose="020B0609020204030204" pitchFamily="49" charset="0"/>
              </a:rPr>
              <a:t>Date</a:t>
            </a:r>
            <a:r>
              <a:rPr lang="en-US" sz="1800" dirty="0">
                <a:solidFill>
                  <a:srgbClr val="000000"/>
                </a:solidFill>
                <a:latin typeface="+mn-lt"/>
              </a:rPr>
              <a:t> object.</a:t>
            </a:r>
          </a:p>
          <a:p>
            <a:pPr eaLnBrk="1" hangingPunct="1">
              <a:defRPr/>
            </a:pPr>
            <a:r>
              <a:rPr lang="en-US" sz="1800" dirty="0">
                <a:solidFill>
                  <a:srgbClr val="000000"/>
                </a:solidFill>
                <a:latin typeface="+mn-lt"/>
              </a:rPr>
              <a:t>On entry to </a:t>
            </a:r>
            <a:r>
              <a:rPr lang="en-US" sz="1800" dirty="0">
                <a:solidFill>
                  <a:srgbClr val="000000"/>
                </a:solidFill>
                <a:latin typeface="Consolas" panose="020B0609020204030204" pitchFamily="49" charset="0"/>
              </a:rPr>
              <a:t>operator++</a:t>
            </a:r>
            <a:r>
              <a:rPr lang="en-US" sz="1800" dirty="0">
                <a:solidFill>
                  <a:srgbClr val="000000"/>
                </a:solidFill>
                <a:latin typeface="+mn-lt"/>
              </a:rPr>
              <a:t>, we save the current object </a:t>
            </a:r>
            <a:r>
              <a:rPr lang="en-US" sz="1800" dirty="0">
                <a:solidFill>
                  <a:srgbClr val="000000"/>
                </a:solidFill>
                <a:latin typeface="Consolas" panose="020B0609020204030204" pitchFamily="49" charset="0"/>
              </a:rPr>
              <a:t>(*this</a:t>
            </a:r>
            <a:r>
              <a:rPr lang="en-US" sz="1800" dirty="0">
                <a:solidFill>
                  <a:srgbClr val="000000"/>
                </a:solidFill>
                <a:latin typeface="+mn-lt"/>
              </a:rPr>
              <a:t>) in temp.</a:t>
            </a:r>
          </a:p>
          <a:p>
            <a:pPr eaLnBrk="1" hangingPunct="1">
              <a:defRPr/>
            </a:pPr>
            <a:r>
              <a:rPr lang="en-US" sz="1800" dirty="0">
                <a:solidFill>
                  <a:srgbClr val="000000"/>
                </a:solidFill>
                <a:latin typeface="+mn-lt"/>
              </a:rPr>
              <a:t>Next, we call </a:t>
            </a:r>
            <a:r>
              <a:rPr lang="en-US" sz="1800" dirty="0">
                <a:solidFill>
                  <a:srgbClr val="000000"/>
                </a:solidFill>
                <a:latin typeface="Consolas" panose="020B0609020204030204" pitchFamily="49" charset="0"/>
              </a:rPr>
              <a:t>helpIncrement</a:t>
            </a:r>
            <a:r>
              <a:rPr lang="en-US" sz="1800" dirty="0">
                <a:solidFill>
                  <a:srgbClr val="000000"/>
                </a:solidFill>
                <a:latin typeface="+mn-lt"/>
              </a:rPr>
              <a:t> to increment the current </a:t>
            </a:r>
            <a:r>
              <a:rPr lang="en-US" sz="1800" dirty="0">
                <a:solidFill>
                  <a:srgbClr val="000000"/>
                </a:solidFill>
                <a:latin typeface="Consolas" panose="020B0609020204030204" pitchFamily="49" charset="0"/>
              </a:rPr>
              <a:t>Date</a:t>
            </a:r>
            <a:r>
              <a:rPr lang="en-US" sz="1800" dirty="0">
                <a:solidFill>
                  <a:srgbClr val="000000"/>
                </a:solidFill>
                <a:latin typeface="+mn-lt"/>
              </a:rPr>
              <a:t> object then return the unincremented copy of the object previously stored in </a:t>
            </a:r>
            <a:r>
              <a:rPr lang="en-US" sz="1800" dirty="0">
                <a:solidFill>
                  <a:srgbClr val="000000"/>
                </a:solidFill>
                <a:latin typeface="Consolas" panose="020B0609020204030204" pitchFamily="49" charset="0"/>
              </a:rPr>
              <a:t>temp</a:t>
            </a:r>
            <a:r>
              <a:rPr lang="en-US" sz="1800" dirty="0">
                <a:solidFill>
                  <a:srgbClr val="000000"/>
                </a:solidFill>
                <a:latin typeface="+mn-lt"/>
              </a:rPr>
              <a:t>.</a:t>
            </a:r>
          </a:p>
          <a:p>
            <a:pPr eaLnBrk="1" hangingPunct="1">
              <a:defRPr/>
            </a:pPr>
            <a:r>
              <a:rPr lang="en-US" sz="1800" dirty="0">
                <a:solidFill>
                  <a:srgbClr val="000000"/>
                </a:solidFill>
                <a:latin typeface="+mn-lt"/>
              </a:rPr>
              <a:t>This function cannot return a reference to the local </a:t>
            </a:r>
            <a:r>
              <a:rPr lang="en-US" sz="1800" dirty="0">
                <a:solidFill>
                  <a:srgbClr val="000000"/>
                </a:solidFill>
                <a:latin typeface="Consolas" panose="020B0609020204030204" pitchFamily="49" charset="0"/>
              </a:rPr>
              <a:t>Date</a:t>
            </a:r>
            <a:r>
              <a:rPr lang="en-US" sz="1800" dirty="0">
                <a:solidFill>
                  <a:srgbClr val="000000"/>
                </a:solidFill>
                <a:latin typeface="+mn-lt"/>
              </a:rPr>
              <a:t> object </a:t>
            </a:r>
            <a:r>
              <a:rPr lang="en-US" sz="1800" dirty="0">
                <a:solidFill>
                  <a:srgbClr val="000000"/>
                </a:solidFill>
                <a:latin typeface="Consolas" panose="020B0609020204030204" pitchFamily="49" charset="0"/>
              </a:rPr>
              <a:t>temp</a:t>
            </a:r>
            <a:r>
              <a:rPr lang="en-US" sz="1800" dirty="0">
                <a:solidFill>
                  <a:srgbClr val="000000"/>
                </a:solidFill>
                <a:latin typeface="+mn-lt"/>
              </a:rPr>
              <a:t>, because a local variable is destroyed when the function in which it’s declared exits</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20683298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10.9 Dynamic Memory Management </a:t>
            </a:r>
            <a:r>
              <a:rPr lang="en-US" sz="2000" b="0" dirty="0" smtClean="0">
                <a:solidFill>
                  <a:schemeClr val="tx2"/>
                </a:solidFill>
                <a:latin typeface="Times New Roman" panose="02020603050405020304" pitchFamily="18" charset="0"/>
                <a:cs typeface="Times New Roman" panose="02020603050405020304" pitchFamily="18" charset="0"/>
              </a:rPr>
              <a:t>(1 of 7)</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chor="b"/>
          <a:lstStyle/>
          <a:p>
            <a:pPr eaLnBrk="1" hangingPunct="1"/>
            <a:r>
              <a:rPr lang="en-US" altLang="en-US" sz="1800" dirty="0">
                <a:solidFill>
                  <a:srgbClr val="000000"/>
                </a:solidFill>
                <a:latin typeface="+mn-lt"/>
              </a:rPr>
              <a:t>You can control memory </a:t>
            </a:r>
            <a:r>
              <a:rPr lang="en-US" altLang="en-US" sz="1800" b="1" dirty="0">
                <a:solidFill>
                  <a:srgbClr val="000000"/>
                </a:solidFill>
                <a:latin typeface="+mn-lt"/>
              </a:rPr>
              <a:t>allocation</a:t>
            </a:r>
            <a:r>
              <a:rPr lang="en-US" altLang="en-US" sz="1800" dirty="0">
                <a:solidFill>
                  <a:srgbClr val="000000"/>
                </a:solidFill>
                <a:latin typeface="+mn-lt"/>
              </a:rPr>
              <a:t> and </a:t>
            </a:r>
            <a:r>
              <a:rPr lang="en-US" altLang="en-US" sz="1800" b="1" dirty="0">
                <a:solidFill>
                  <a:srgbClr val="000000"/>
                </a:solidFill>
                <a:latin typeface="+mn-lt"/>
              </a:rPr>
              <a:t>deallocation</a:t>
            </a:r>
            <a:r>
              <a:rPr lang="en-US" altLang="en-US" sz="1800" dirty="0">
                <a:solidFill>
                  <a:srgbClr val="000000"/>
                </a:solidFill>
                <a:latin typeface="+mn-lt"/>
              </a:rPr>
              <a:t> in a program for objects and for arrays of any built-in or user-defined type.</a:t>
            </a:r>
          </a:p>
          <a:p>
            <a:pPr lvl="1" eaLnBrk="1" hangingPunct="1"/>
            <a:r>
              <a:rPr lang="en-US" altLang="en-US" sz="1800" dirty="0">
                <a:solidFill>
                  <a:srgbClr val="000000"/>
                </a:solidFill>
                <a:latin typeface="+mn-lt"/>
              </a:rPr>
              <a:t>Known as </a:t>
            </a:r>
            <a:r>
              <a:rPr lang="en-US" altLang="en-US" sz="1800" b="1" dirty="0">
                <a:solidFill>
                  <a:schemeClr val="tx1"/>
                </a:solidFill>
                <a:latin typeface="+mn-lt"/>
              </a:rPr>
              <a:t>dynamic memory management</a:t>
            </a:r>
            <a:r>
              <a:rPr lang="en-US" altLang="en-US" sz="1800" dirty="0">
                <a:solidFill>
                  <a:srgbClr val="000000"/>
                </a:solidFill>
                <a:latin typeface="+mn-lt"/>
              </a:rPr>
              <a:t>; performed with </a:t>
            </a:r>
            <a:r>
              <a:rPr lang="en-US" altLang="en-US" sz="1800" b="1" dirty="0">
                <a:solidFill>
                  <a:schemeClr val="tx1"/>
                </a:solidFill>
                <a:latin typeface="Consolas" panose="020B0609020204030204" pitchFamily="49" charset="0"/>
              </a:rPr>
              <a:t>new</a:t>
            </a:r>
            <a:r>
              <a:rPr lang="en-US" altLang="en-US" sz="1800" dirty="0">
                <a:solidFill>
                  <a:srgbClr val="000000"/>
                </a:solidFill>
                <a:latin typeface="+mn-lt"/>
              </a:rPr>
              <a:t> and</a:t>
            </a:r>
            <a:r>
              <a:rPr lang="en-US" altLang="en-US" sz="1800" dirty="0">
                <a:solidFill>
                  <a:srgbClr val="000000"/>
                </a:solidFill>
                <a:latin typeface="Consolas" panose="020B0609020204030204" pitchFamily="49" charset="0"/>
              </a:rPr>
              <a:t> </a:t>
            </a:r>
            <a:r>
              <a:rPr lang="en-US" altLang="en-US" sz="1800" b="1" dirty="0">
                <a:solidFill>
                  <a:schemeClr val="tx1"/>
                </a:solidFill>
                <a:latin typeface="Consolas" panose="020B0609020204030204" pitchFamily="49" charset="0"/>
              </a:rPr>
              <a:t>delete</a:t>
            </a:r>
            <a:r>
              <a:rPr lang="en-US" altLang="en-US" sz="1800" dirty="0" smtClean="0">
                <a:solidFill>
                  <a:srgbClr val="000000"/>
                </a:solidFill>
                <a:latin typeface="+mn-lt"/>
              </a:rPr>
              <a:t>.</a:t>
            </a:r>
            <a:endParaRPr lang="en-US" altLang="en-US" sz="1800" dirty="0">
              <a:solidFill>
                <a:srgbClr val="000000"/>
              </a:solidFill>
              <a:latin typeface="+mn-lt"/>
            </a:endParaRPr>
          </a:p>
          <a:p>
            <a:pPr eaLnBrk="1" hangingPunct="1"/>
            <a:r>
              <a:rPr lang="en-US" altLang="en-US" sz="1800" dirty="0">
                <a:solidFill>
                  <a:srgbClr val="000000"/>
                </a:solidFill>
                <a:latin typeface="+mn-lt"/>
              </a:rPr>
              <a:t>Use the new operator to dynamically </a:t>
            </a:r>
            <a:r>
              <a:rPr lang="en-US" altLang="en-US" sz="1800" b="1" dirty="0">
                <a:solidFill>
                  <a:schemeClr val="tx1"/>
                </a:solidFill>
                <a:latin typeface="+mn-lt"/>
              </a:rPr>
              <a:t>allocate</a:t>
            </a:r>
            <a:r>
              <a:rPr lang="en-US" altLang="en-US" sz="1800" dirty="0">
                <a:solidFill>
                  <a:srgbClr val="000000"/>
                </a:solidFill>
                <a:latin typeface="+mn-lt"/>
              </a:rPr>
              <a:t> (i.e., reserve) the exact amount of memory required to hold an object or built-in array at execution time.</a:t>
            </a:r>
          </a:p>
          <a:p>
            <a:pPr eaLnBrk="1" hangingPunct="1"/>
            <a:r>
              <a:rPr lang="en-US" altLang="en-US" sz="1800" dirty="0">
                <a:solidFill>
                  <a:srgbClr val="000000"/>
                </a:solidFill>
                <a:latin typeface="+mn-lt"/>
              </a:rPr>
              <a:t>The object or built-in array is created in the </a:t>
            </a:r>
            <a:r>
              <a:rPr lang="en-US" altLang="en-US" sz="1800" b="1" dirty="0">
                <a:solidFill>
                  <a:schemeClr val="tx1"/>
                </a:solidFill>
                <a:latin typeface="+mn-lt"/>
              </a:rPr>
              <a:t>free store </a:t>
            </a:r>
            <a:r>
              <a:rPr lang="en-US" altLang="en-US" sz="1800" dirty="0">
                <a:solidFill>
                  <a:srgbClr val="000000"/>
                </a:solidFill>
                <a:latin typeface="+mn-lt"/>
              </a:rPr>
              <a:t>(also called the </a:t>
            </a:r>
            <a:r>
              <a:rPr lang="en-US" altLang="en-US" sz="1800" b="1" dirty="0">
                <a:solidFill>
                  <a:schemeClr val="tx1"/>
                </a:solidFill>
                <a:latin typeface="+mn-lt"/>
              </a:rPr>
              <a:t>heap</a:t>
            </a:r>
            <a:r>
              <a:rPr lang="en-US" altLang="en-US" sz="1800" dirty="0">
                <a:solidFill>
                  <a:srgbClr val="000000"/>
                </a:solidFill>
                <a:latin typeface="+mn-lt"/>
              </a:rPr>
              <a:t>)—</a:t>
            </a:r>
            <a:r>
              <a:rPr lang="en-US" altLang="en-US" sz="1800" b="1" dirty="0">
                <a:solidFill>
                  <a:srgbClr val="000000"/>
                </a:solidFill>
                <a:latin typeface="+mn-lt"/>
              </a:rPr>
              <a:t>a region of memory assigned to each program for storing dynamically allocated objects</a:t>
            </a:r>
            <a:r>
              <a:rPr lang="en-US" altLang="en-US" sz="1800" i="1" dirty="0">
                <a:solidFill>
                  <a:srgbClr val="000000"/>
                </a:solidFill>
                <a:latin typeface="+mn-lt"/>
              </a:rPr>
              <a:t>.</a:t>
            </a:r>
          </a:p>
          <a:p>
            <a:pPr eaLnBrk="1" hangingPunct="1"/>
            <a:r>
              <a:rPr lang="en-US" altLang="en-US" sz="1800" dirty="0">
                <a:solidFill>
                  <a:srgbClr val="000000"/>
                </a:solidFill>
                <a:latin typeface="+mn-lt"/>
              </a:rPr>
              <a:t>Once memory is allocated, you can access it via the pointer that operator </a:t>
            </a:r>
            <a:r>
              <a:rPr lang="en-US" altLang="en-US" sz="1800" dirty="0">
                <a:solidFill>
                  <a:srgbClr val="000000"/>
                </a:solidFill>
                <a:latin typeface="Consolas" panose="020B0609020204030204" pitchFamily="49" charset="0"/>
              </a:rPr>
              <a:t>new</a:t>
            </a:r>
            <a:r>
              <a:rPr lang="en-US" altLang="en-US" sz="1800" dirty="0">
                <a:solidFill>
                  <a:srgbClr val="000000"/>
                </a:solidFill>
                <a:latin typeface="+mn-lt"/>
              </a:rPr>
              <a:t> returns.</a:t>
            </a:r>
          </a:p>
          <a:p>
            <a:pPr eaLnBrk="1" hangingPunct="1"/>
            <a:r>
              <a:rPr lang="en-US" altLang="en-US" sz="1800" dirty="0">
                <a:solidFill>
                  <a:srgbClr val="000000"/>
                </a:solidFill>
                <a:latin typeface="+mn-lt"/>
              </a:rPr>
              <a:t>Return memory by using the </a:t>
            </a:r>
            <a:r>
              <a:rPr lang="en-US" altLang="en-US" sz="1800" dirty="0">
                <a:solidFill>
                  <a:srgbClr val="000000"/>
                </a:solidFill>
                <a:latin typeface="Consolas" panose="020B0609020204030204" pitchFamily="49" charset="0"/>
              </a:rPr>
              <a:t>delete</a:t>
            </a:r>
            <a:r>
              <a:rPr lang="en-US" altLang="en-US" sz="1800" dirty="0">
                <a:solidFill>
                  <a:srgbClr val="000000"/>
                </a:solidFill>
                <a:latin typeface="+mn-lt"/>
              </a:rPr>
              <a:t> operator to </a:t>
            </a:r>
            <a:r>
              <a:rPr lang="en-US" altLang="en-US" sz="1800" b="1" dirty="0">
                <a:solidFill>
                  <a:schemeClr val="tx1"/>
                </a:solidFill>
                <a:latin typeface="+mn-lt"/>
              </a:rPr>
              <a:t>deallocate</a:t>
            </a:r>
            <a:r>
              <a:rPr lang="en-US" altLang="en-US" sz="1800" dirty="0">
                <a:solidFill>
                  <a:srgbClr val="000000"/>
                </a:solidFill>
                <a:latin typeface="+mn-lt"/>
              </a:rPr>
              <a:t> it</a:t>
            </a:r>
            <a:r>
              <a:rPr lang="en-US" altLang="en-US" sz="1800" dirty="0" smtClean="0">
                <a:solidFill>
                  <a:srgbClr val="000000"/>
                </a:solidFill>
                <a:latin typeface="+mn-lt"/>
              </a:rPr>
              <a:t>.</a:t>
            </a:r>
            <a:endParaRPr lang="en-US" altLang="en-US" sz="1800" dirty="0">
              <a:solidFill>
                <a:srgbClr val="000000"/>
              </a:solidFill>
              <a:latin typeface="+mn-lt"/>
            </a:endParaRPr>
          </a:p>
        </p:txBody>
      </p:sp>
    </p:spTree>
    <p:extLst>
      <p:ext uri="{BB962C8B-B14F-4D97-AF65-F5344CB8AC3E}">
        <p14:creationId xmlns:p14="http://schemas.microsoft.com/office/powerpoint/2010/main" val="14775760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5269"/>
          </a:xfrm>
        </p:spPr>
        <p:txBody>
          <a:bodyPr anchor="b"/>
          <a:lstStyle/>
          <a:p>
            <a:r>
              <a:rPr lang="en-US" dirty="0">
                <a:solidFill>
                  <a:schemeClr val="tx2"/>
                </a:solidFill>
                <a:latin typeface="Times New Roman" panose="02020603050405020304" pitchFamily="18" charset="0"/>
                <a:cs typeface="Times New Roman" panose="02020603050405020304" pitchFamily="18" charset="0"/>
              </a:rPr>
              <a:t>10.9 Dynamic Memory </a:t>
            </a:r>
            <a:r>
              <a:rPr lang="en-US" dirty="0" smtClean="0">
                <a:solidFill>
                  <a:schemeClr val="tx2"/>
                </a:solidFill>
                <a:latin typeface="Times New Roman" panose="02020603050405020304" pitchFamily="18" charset="0"/>
                <a:cs typeface="Times New Roman" panose="02020603050405020304" pitchFamily="18" charset="0"/>
              </a:rPr>
              <a:t>Management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7)</a:t>
            </a:r>
            <a:endParaRPr lang="en-US" sz="2000" dirty="0"/>
          </a:p>
        </p:txBody>
      </p:sp>
      <p:sp>
        <p:nvSpPr>
          <p:cNvPr id="3" name="Text Placeholder 2"/>
          <p:cNvSpPr>
            <a:spLocks noGrp="1"/>
          </p:cNvSpPr>
          <p:nvPr>
            <p:ph type="body" idx="1"/>
          </p:nvPr>
        </p:nvSpPr>
        <p:spPr/>
        <p:txBody>
          <a:bodyPr/>
          <a:lstStyle/>
          <a:p>
            <a:pPr marL="0" indent="0">
              <a:buNone/>
              <a:defRPr/>
            </a:pPr>
            <a:r>
              <a:rPr lang="en-US" sz="2400" b="1" dirty="0">
                <a:solidFill>
                  <a:srgbClr val="000000"/>
                </a:solidFill>
                <a:latin typeface="+mn-lt"/>
              </a:rPr>
              <a:t>Obtaining Dynamic Memory with new</a:t>
            </a:r>
          </a:p>
          <a:p>
            <a:pPr eaLnBrk="1" hangingPunct="1">
              <a:defRPr/>
            </a:pPr>
            <a:r>
              <a:rPr lang="en-US" sz="2400" dirty="0">
                <a:solidFill>
                  <a:srgbClr val="000000"/>
                </a:solidFill>
                <a:latin typeface="+mn-lt"/>
              </a:rPr>
              <a:t>The </a:t>
            </a:r>
            <a:r>
              <a:rPr lang="en-US" sz="2400" dirty="0">
                <a:solidFill>
                  <a:srgbClr val="000000"/>
                </a:solidFill>
                <a:latin typeface="Consolas" panose="020B0609020204030204" pitchFamily="49" charset="0"/>
              </a:rPr>
              <a:t>new</a:t>
            </a:r>
            <a:r>
              <a:rPr lang="en-US" sz="2400" dirty="0">
                <a:solidFill>
                  <a:srgbClr val="000000"/>
                </a:solidFill>
                <a:latin typeface="+mn-lt"/>
              </a:rPr>
              <a:t> operator allocates storage of the proper size for an object of type </a:t>
            </a:r>
            <a:r>
              <a:rPr lang="en-US" sz="2400" dirty="0">
                <a:solidFill>
                  <a:srgbClr val="000000"/>
                </a:solidFill>
                <a:latin typeface="Consolas" panose="020B0609020204030204" pitchFamily="49" charset="0"/>
              </a:rPr>
              <a:t>Time</a:t>
            </a:r>
            <a:r>
              <a:rPr lang="en-US" sz="2400" dirty="0">
                <a:solidFill>
                  <a:srgbClr val="000000"/>
                </a:solidFill>
                <a:latin typeface="+mn-lt"/>
              </a:rPr>
              <a:t>, calls the default constructor to initialize the object and returns a pointer to the type specified to the right of </a:t>
            </a:r>
            <a:r>
              <a:rPr lang="en-US" sz="2400" dirty="0" smtClean="0">
                <a:solidFill>
                  <a:srgbClr val="000000"/>
                </a:solidFill>
                <a:latin typeface="+mn-lt"/>
              </a:rPr>
              <a:t>the</a:t>
            </a:r>
            <a:r>
              <a:rPr lang="en-US" sz="2400" dirty="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new </a:t>
            </a:r>
            <a:r>
              <a:rPr lang="en-US" sz="2400" dirty="0">
                <a:solidFill>
                  <a:srgbClr val="000000"/>
                </a:solidFill>
                <a:latin typeface="+mn-lt"/>
              </a:rPr>
              <a:t>operator (i.e., a </a:t>
            </a:r>
            <a:r>
              <a:rPr lang="en-US" sz="2400" dirty="0">
                <a:solidFill>
                  <a:srgbClr val="000000"/>
                </a:solidFill>
                <a:latin typeface="Consolas" panose="020B0609020204030204" pitchFamily="49" charset="0"/>
              </a:rPr>
              <a:t>Time</a:t>
            </a:r>
            <a:r>
              <a:rPr lang="en-US" sz="2400" dirty="0">
                <a:solidFill>
                  <a:srgbClr val="000000"/>
                </a:solidFill>
                <a:latin typeface="+mn-lt"/>
              </a:rPr>
              <a:t> *).</a:t>
            </a:r>
          </a:p>
          <a:p>
            <a:pPr eaLnBrk="1" hangingPunct="1">
              <a:defRPr/>
            </a:pPr>
            <a:r>
              <a:rPr lang="en-US" sz="2400" dirty="0">
                <a:solidFill>
                  <a:srgbClr val="000000"/>
                </a:solidFill>
                <a:latin typeface="+mn-lt"/>
              </a:rPr>
              <a:t>If </a:t>
            </a:r>
            <a:r>
              <a:rPr lang="en-US" sz="2400" dirty="0">
                <a:solidFill>
                  <a:srgbClr val="000000"/>
                </a:solidFill>
                <a:latin typeface="Consolas" panose="020B0609020204030204" pitchFamily="49" charset="0"/>
              </a:rPr>
              <a:t>new</a:t>
            </a:r>
            <a:r>
              <a:rPr lang="en-US" sz="2400" dirty="0">
                <a:solidFill>
                  <a:srgbClr val="000000"/>
                </a:solidFill>
                <a:latin typeface="+mn-lt"/>
              </a:rPr>
              <a:t> is unable to find sufficient space in memory for the object, it indicates that an error occurred by “throwing an exception</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3998450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10.9 Dynamic Memory </a:t>
            </a:r>
            <a:r>
              <a:rPr lang="en-US" dirty="0" smtClean="0">
                <a:solidFill>
                  <a:schemeClr val="tx2"/>
                </a:solidFill>
                <a:latin typeface="Times New Roman" panose="02020603050405020304" pitchFamily="18" charset="0"/>
                <a:cs typeface="Times New Roman" panose="02020603050405020304" pitchFamily="18" charset="0"/>
              </a:rPr>
              <a:t>Management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7)</a:t>
            </a:r>
            <a:endParaRPr lang="en-US" sz="2000" dirty="0"/>
          </a:p>
        </p:txBody>
      </p:sp>
      <p:sp>
        <p:nvSpPr>
          <p:cNvPr id="3" name="Text Placeholder 2"/>
          <p:cNvSpPr>
            <a:spLocks noGrp="1"/>
          </p:cNvSpPr>
          <p:nvPr>
            <p:ph type="body" idx="1"/>
          </p:nvPr>
        </p:nvSpPr>
        <p:spPr/>
        <p:txBody>
          <a:bodyPr/>
          <a:lstStyle/>
          <a:p>
            <a:pPr marL="107950" indent="-107950">
              <a:buNone/>
              <a:defRPr/>
            </a:pPr>
            <a:r>
              <a:rPr lang="en-US" sz="2400" b="1" dirty="0">
                <a:solidFill>
                  <a:srgbClr val="000000"/>
                </a:solidFill>
                <a:latin typeface="+mn-lt"/>
              </a:rPr>
              <a:t>Releasing Dynamic Memory with </a:t>
            </a:r>
            <a:r>
              <a:rPr lang="en-US" sz="2400" b="1" dirty="0">
                <a:solidFill>
                  <a:srgbClr val="000000"/>
                </a:solidFill>
                <a:latin typeface="Consolas" panose="020B0609020204030204" pitchFamily="49" charset="0"/>
              </a:rPr>
              <a:t>delete</a:t>
            </a:r>
          </a:p>
          <a:p>
            <a:pPr eaLnBrk="1" hangingPunct="1">
              <a:defRPr/>
            </a:pPr>
            <a:r>
              <a:rPr lang="en-US" sz="2400" dirty="0">
                <a:solidFill>
                  <a:srgbClr val="000000"/>
                </a:solidFill>
                <a:latin typeface="+mn-lt"/>
              </a:rPr>
              <a:t>To destroy a dynamically allocated object, use the </a:t>
            </a:r>
            <a:r>
              <a:rPr lang="en-US" sz="2400" dirty="0">
                <a:solidFill>
                  <a:srgbClr val="000000"/>
                </a:solidFill>
                <a:latin typeface="Consolas" panose="020B0609020204030204" pitchFamily="49" charset="0"/>
              </a:rPr>
              <a:t>delete</a:t>
            </a:r>
            <a:r>
              <a:rPr lang="en-US" sz="2400" dirty="0">
                <a:solidFill>
                  <a:srgbClr val="000000"/>
                </a:solidFill>
                <a:latin typeface="+mn-lt"/>
              </a:rPr>
              <a:t> operator as follows:</a:t>
            </a:r>
          </a:p>
          <a:p>
            <a:pPr marL="740664" lvl="2" indent="-283464" eaLnBrk="1" hangingPunct="1">
              <a:buFont typeface="Consolas" panose="020B0609020204030204" pitchFamily="49" charset="0"/>
              <a:buChar char="–"/>
              <a:defRPr/>
            </a:pPr>
            <a:r>
              <a:rPr lang="en-US" sz="2400" b="1" dirty="0" smtClean="0">
                <a:solidFill>
                  <a:schemeClr val="tx1"/>
                </a:solidFill>
                <a:latin typeface="Consolas" panose="020B0609020204030204" pitchFamily="49" charset="0"/>
              </a:rPr>
              <a:t>delete</a:t>
            </a:r>
            <a:r>
              <a:rPr lang="en-US" sz="2400" dirty="0" smtClean="0">
                <a:solidFill>
                  <a:srgbClr val="000000"/>
                </a:solidFill>
                <a:latin typeface="Consolas" panose="020B0609020204030204" pitchFamily="49" charset="0"/>
              </a:rPr>
              <a:t> </a:t>
            </a:r>
            <a:r>
              <a:rPr lang="en-US" sz="2400" dirty="0">
                <a:solidFill>
                  <a:srgbClr val="000000"/>
                </a:solidFill>
                <a:latin typeface="Consolas" panose="020B0609020204030204" pitchFamily="49" charset="0"/>
              </a:rPr>
              <a:t>ptr;</a:t>
            </a:r>
          </a:p>
          <a:p>
            <a:pPr eaLnBrk="1" hangingPunct="1">
              <a:defRPr/>
            </a:pPr>
            <a:r>
              <a:rPr lang="en-US" sz="2400" dirty="0">
                <a:solidFill>
                  <a:srgbClr val="000000"/>
                </a:solidFill>
                <a:latin typeface="+mn-lt"/>
              </a:rPr>
              <a:t>This statement first calls the destructor for the object to which </a:t>
            </a:r>
            <a:r>
              <a:rPr lang="en-US" sz="2400" dirty="0">
                <a:solidFill>
                  <a:srgbClr val="000000"/>
                </a:solidFill>
                <a:latin typeface="Consolas" panose="020B0609020204030204" pitchFamily="49" charset="0"/>
              </a:rPr>
              <a:t>ptr</a:t>
            </a:r>
            <a:r>
              <a:rPr lang="en-US" sz="2400" dirty="0">
                <a:solidFill>
                  <a:srgbClr val="000000"/>
                </a:solidFill>
                <a:latin typeface="+mn-lt"/>
              </a:rPr>
              <a:t> points, then deallocates the memory associated with the object, returning the memory to the free store</a:t>
            </a:r>
            <a:r>
              <a:rPr lang="en-US" sz="2400" i="1" dirty="0" smtClean="0">
                <a:solidFill>
                  <a:srgbClr val="000000"/>
                </a:solidFill>
                <a:latin typeface="+mn-lt"/>
              </a:rPr>
              <a:t>.</a:t>
            </a:r>
            <a:endParaRPr lang="en-US" sz="2400" i="1" dirty="0">
              <a:solidFill>
                <a:srgbClr val="000000"/>
              </a:solidFill>
              <a:latin typeface="+mn-lt"/>
            </a:endParaRPr>
          </a:p>
        </p:txBody>
      </p:sp>
    </p:spTree>
    <p:extLst>
      <p:ext uri="{BB962C8B-B14F-4D97-AF65-F5344CB8AC3E}">
        <p14:creationId xmlns:p14="http://schemas.microsoft.com/office/powerpoint/2010/main" val="24930662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10.1</a:t>
            </a:r>
          </a:p>
        </p:txBody>
      </p:sp>
      <p:sp>
        <p:nvSpPr>
          <p:cNvPr id="3" name="Text Placeholder 2"/>
          <p:cNvSpPr>
            <a:spLocks noGrp="1"/>
          </p:cNvSpPr>
          <p:nvPr>
            <p:ph type="body" idx="1"/>
          </p:nvPr>
        </p:nvSpPr>
        <p:spPr/>
        <p:txBody>
          <a:bodyPr/>
          <a:lstStyle/>
          <a:p>
            <a:pPr marL="0" indent="0">
              <a:buNone/>
            </a:pPr>
            <a:r>
              <a:rPr lang="en-US" sz="2400" dirty="0">
                <a:latin typeface="+mn-lt"/>
              </a:rPr>
              <a:t>Not releasing dynamically allocated memory when it’s no longer needed can cause the </a:t>
            </a:r>
            <a:r>
              <a:rPr lang="en-US" sz="2400" dirty="0" smtClean="0">
                <a:latin typeface="+mn-lt"/>
              </a:rPr>
              <a:t>system to </a:t>
            </a:r>
            <a:r>
              <a:rPr lang="en-US" sz="2400" dirty="0">
                <a:latin typeface="+mn-lt"/>
              </a:rPr>
              <a:t>run out of memory prematurely. This is sometimes called a “</a:t>
            </a:r>
            <a:r>
              <a:rPr lang="en-US" sz="2400" b="1" dirty="0">
                <a:latin typeface="+mn-lt"/>
              </a:rPr>
              <a:t>memory leak</a:t>
            </a:r>
            <a:r>
              <a:rPr lang="en-US" sz="2400" i="1" dirty="0" smtClean="0">
                <a:latin typeface="+mn-lt"/>
              </a:rPr>
              <a: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721258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10.1</a:t>
            </a:r>
          </a:p>
        </p:txBody>
      </p:sp>
      <p:sp>
        <p:nvSpPr>
          <p:cNvPr id="3" name="Text Placeholder 2"/>
          <p:cNvSpPr>
            <a:spLocks noGrp="1"/>
          </p:cNvSpPr>
          <p:nvPr>
            <p:ph type="body" idx="1"/>
          </p:nvPr>
        </p:nvSpPr>
        <p:spPr/>
        <p:txBody>
          <a:bodyPr/>
          <a:lstStyle/>
          <a:p>
            <a:pPr marL="0" indent="0">
              <a:buNone/>
            </a:pPr>
            <a:r>
              <a:rPr lang="en-US" sz="2400" dirty="0">
                <a:latin typeface="+mn-lt"/>
              </a:rPr>
              <a:t>Do not delete memory that was not allocated by </a:t>
            </a:r>
            <a:r>
              <a:rPr lang="en-US" sz="2400" dirty="0">
                <a:latin typeface="Consolas" panose="020B0609020204030204" pitchFamily="49" charset="0"/>
              </a:rPr>
              <a:t>new</a:t>
            </a:r>
            <a:r>
              <a:rPr lang="en-US" sz="2400" dirty="0">
                <a:latin typeface="+mn-lt"/>
              </a:rPr>
              <a:t>. </a:t>
            </a:r>
            <a:r>
              <a:rPr lang="en-US" sz="2400" dirty="0" smtClean="0">
                <a:latin typeface="+mn-lt"/>
              </a:rPr>
              <a:t>Doing </a:t>
            </a:r>
            <a:r>
              <a:rPr lang="en-US" sz="2400" dirty="0">
                <a:latin typeface="+mn-lt"/>
              </a:rPr>
              <a:t>so results in undefined behavior.</a:t>
            </a:r>
          </a:p>
        </p:txBody>
      </p:sp>
    </p:spTree>
    <p:extLst>
      <p:ext uri="{BB962C8B-B14F-4D97-AF65-F5344CB8AC3E}">
        <p14:creationId xmlns:p14="http://schemas.microsoft.com/office/powerpoint/2010/main" val="2952134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10.1 Introduction</a:t>
            </a:r>
          </a:p>
        </p:txBody>
      </p:sp>
      <p:sp>
        <p:nvSpPr>
          <p:cNvPr id="3" name="Text Placeholder 2"/>
          <p:cNvSpPr>
            <a:spLocks noGrp="1"/>
          </p:cNvSpPr>
          <p:nvPr>
            <p:ph type="body" idx="1"/>
          </p:nvPr>
        </p:nvSpPr>
        <p:spPr/>
        <p:txBody>
          <a:bodyPr/>
          <a:lstStyle/>
          <a:p>
            <a:r>
              <a:rPr lang="en-US" sz="2200" dirty="0">
                <a:latin typeface="+mn-lt"/>
              </a:rPr>
              <a:t>This chapter shows how to enable C++’s operators to work with class objects—a </a:t>
            </a:r>
            <a:r>
              <a:rPr lang="en-US" sz="2200" dirty="0" smtClean="0">
                <a:latin typeface="+mn-lt"/>
              </a:rPr>
              <a:t>process called </a:t>
            </a:r>
            <a:r>
              <a:rPr lang="en-US" sz="2200" dirty="0">
                <a:latin typeface="+mn-lt"/>
              </a:rPr>
              <a:t>operator overloading</a:t>
            </a:r>
            <a:r>
              <a:rPr lang="en-US" sz="2200" dirty="0" smtClean="0">
                <a:latin typeface="+mn-lt"/>
              </a:rPr>
              <a:t>.</a:t>
            </a:r>
          </a:p>
          <a:p>
            <a:r>
              <a:rPr lang="en-US" sz="2200" dirty="0" smtClean="0">
                <a:latin typeface="+mn-lt"/>
              </a:rPr>
              <a:t>One </a:t>
            </a:r>
            <a:r>
              <a:rPr lang="en-US" sz="2200" dirty="0">
                <a:latin typeface="+mn-lt"/>
              </a:rPr>
              <a:t>example of an overloaded operator built into C++ is </a:t>
            </a:r>
            <a:r>
              <a:rPr lang="en-US" sz="2200" dirty="0" smtClean="0">
                <a:latin typeface="+mn-lt"/>
              </a:rPr>
              <a:t>&lt;&lt;, which </a:t>
            </a:r>
            <a:r>
              <a:rPr lang="en-US" sz="2200" dirty="0">
                <a:latin typeface="+mn-lt"/>
              </a:rPr>
              <a:t>is used both</a:t>
            </a:r>
            <a:r>
              <a:rPr lang="en-US" sz="2200" i="1" dirty="0">
                <a:latin typeface="+mn-lt"/>
              </a:rPr>
              <a:t> </a:t>
            </a:r>
            <a:r>
              <a:rPr lang="en-US" sz="2200" dirty="0">
                <a:latin typeface="+mn-lt"/>
              </a:rPr>
              <a:t>as the stream insertion operator </a:t>
            </a:r>
            <a:r>
              <a:rPr lang="en-US" sz="2200" dirty="0" smtClean="0">
                <a:latin typeface="+mn-lt"/>
              </a:rPr>
              <a:t>and</a:t>
            </a:r>
            <a:r>
              <a:rPr lang="en-US" sz="2200" i="1" dirty="0" smtClean="0">
                <a:latin typeface="+mn-lt"/>
              </a:rPr>
              <a:t> </a:t>
            </a:r>
            <a:r>
              <a:rPr lang="en-US" sz="2200" dirty="0">
                <a:latin typeface="+mn-lt"/>
              </a:rPr>
              <a:t>as the bitwise left-shift </a:t>
            </a:r>
            <a:r>
              <a:rPr lang="en-US" sz="2200" dirty="0" smtClean="0">
                <a:latin typeface="+mn-lt"/>
              </a:rPr>
              <a:t>operator (which </a:t>
            </a:r>
            <a:r>
              <a:rPr lang="en-US" sz="2200" dirty="0">
                <a:latin typeface="+mn-lt"/>
              </a:rPr>
              <a:t>is discussed in Chapter 22</a:t>
            </a:r>
            <a:r>
              <a:rPr lang="en-US" sz="2200" dirty="0" smtClean="0">
                <a:latin typeface="+mn-lt"/>
              </a:rPr>
              <a:t>).</a:t>
            </a:r>
          </a:p>
          <a:p>
            <a:r>
              <a:rPr lang="en-US" sz="2200" dirty="0" smtClean="0">
                <a:latin typeface="+mn-lt"/>
              </a:rPr>
              <a:t>Similarly</a:t>
            </a:r>
            <a:r>
              <a:rPr lang="en-US" sz="2200" dirty="0">
                <a:latin typeface="+mn-lt"/>
              </a:rPr>
              <a:t>, &gt;&gt; also is overloaded; it’s used both as</a:t>
            </a:r>
          </a:p>
          <a:p>
            <a:pPr marL="740664" lvl="1" indent="-284400">
              <a:buFont typeface="Arial" panose="020B0604020202020204" pitchFamily="34" charset="0"/>
              <a:buChar char="–"/>
            </a:pPr>
            <a:r>
              <a:rPr lang="en-US" sz="2200" dirty="0" smtClean="0">
                <a:latin typeface="+mn-lt"/>
              </a:rPr>
              <a:t>the </a:t>
            </a:r>
            <a:r>
              <a:rPr lang="en-US" sz="2200" dirty="0">
                <a:latin typeface="+mn-lt"/>
              </a:rPr>
              <a:t>stream extraction operator—defined via operator overloading in the C</a:t>
            </a:r>
            <a:r>
              <a:rPr lang="en-US" sz="2200" dirty="0" smtClean="0">
                <a:latin typeface="+mn-lt"/>
              </a:rPr>
              <a:t>++ Standard </a:t>
            </a:r>
            <a:r>
              <a:rPr lang="en-US" sz="2200" dirty="0">
                <a:latin typeface="+mn-lt"/>
              </a:rPr>
              <a:t>Library—and</a:t>
            </a:r>
          </a:p>
          <a:p>
            <a:pPr marL="740664" lvl="1" indent="-284400">
              <a:buFont typeface="Arial" panose="020B0604020202020204" pitchFamily="34" charset="0"/>
              <a:buChar char="–"/>
            </a:pPr>
            <a:r>
              <a:rPr lang="en-US" sz="2200" dirty="0" smtClean="0">
                <a:latin typeface="+mn-lt"/>
              </a:rPr>
              <a:t>the </a:t>
            </a:r>
            <a:r>
              <a:rPr lang="en-US" sz="2200" dirty="0">
                <a:latin typeface="+mn-lt"/>
              </a:rPr>
              <a:t>bitwise right-shift operator—defined as part of the C++ language.</a:t>
            </a:r>
          </a:p>
        </p:txBody>
      </p:sp>
    </p:spTree>
    <p:extLst>
      <p:ext uri="{BB962C8B-B14F-4D97-AF65-F5344CB8AC3E}">
        <p14:creationId xmlns:p14="http://schemas.microsoft.com/office/powerpoint/2010/main" val="17127309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Error-Prevention Tip 10.2</a:t>
            </a:r>
          </a:p>
        </p:txBody>
      </p:sp>
      <p:sp>
        <p:nvSpPr>
          <p:cNvPr id="3" name="Text Placeholder 2"/>
          <p:cNvSpPr>
            <a:spLocks noGrp="1"/>
          </p:cNvSpPr>
          <p:nvPr>
            <p:ph type="body" idx="1"/>
          </p:nvPr>
        </p:nvSpPr>
        <p:spPr/>
        <p:txBody>
          <a:bodyPr/>
          <a:lstStyle/>
          <a:p>
            <a:pPr marL="0" indent="0">
              <a:buNone/>
            </a:pPr>
            <a:r>
              <a:rPr lang="en-US" sz="2400" dirty="0">
                <a:latin typeface="+mn-lt"/>
              </a:rPr>
              <a:t>After you delete a block of dynamically allocated memory, be sure not to delete the </a:t>
            </a:r>
            <a:r>
              <a:rPr lang="en-US" sz="2400" dirty="0" smtClean="0">
                <a:latin typeface="+mn-lt"/>
              </a:rPr>
              <a:t>samenblock </a:t>
            </a:r>
            <a:r>
              <a:rPr lang="en-US" sz="2400" dirty="0">
                <a:latin typeface="+mn-lt"/>
              </a:rPr>
              <a:t>again. One way to guard against this is to immediately set the pointer to </a:t>
            </a:r>
            <a:r>
              <a:rPr lang="en-US" sz="2400" dirty="0" smtClean="0">
                <a:latin typeface="Consolas" panose="020B0609020204030204" pitchFamily="49" charset="0"/>
              </a:rPr>
              <a:t>nullptr</a:t>
            </a:r>
            <a:r>
              <a:rPr lang="en-US" sz="2400" dirty="0" smtClean="0">
                <a:latin typeface="+mn-lt"/>
              </a:rPr>
              <a:t>. Deleting </a:t>
            </a:r>
            <a:r>
              <a:rPr lang="en-US" sz="2400" dirty="0">
                <a:latin typeface="+mn-lt"/>
              </a:rPr>
              <a:t>a </a:t>
            </a:r>
            <a:r>
              <a:rPr lang="en-US" sz="2400" dirty="0">
                <a:latin typeface="Consolas" panose="020B0609020204030204" pitchFamily="49" charset="0"/>
              </a:rPr>
              <a:t>nullptr</a:t>
            </a:r>
            <a:r>
              <a:rPr lang="en-US" sz="2400" dirty="0">
                <a:latin typeface="+mn-lt"/>
              </a:rPr>
              <a:t> has no effect.</a:t>
            </a:r>
          </a:p>
        </p:txBody>
      </p:sp>
    </p:spTree>
    <p:extLst>
      <p:ext uri="{BB962C8B-B14F-4D97-AF65-F5344CB8AC3E}">
        <p14:creationId xmlns:p14="http://schemas.microsoft.com/office/powerpoint/2010/main" val="21445842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10.9 Dynamic Memory </a:t>
            </a:r>
            <a:r>
              <a:rPr lang="en-US" dirty="0" smtClean="0">
                <a:solidFill>
                  <a:schemeClr val="tx2"/>
                </a:solidFill>
                <a:latin typeface="Times New Roman" panose="02020603050405020304" pitchFamily="18" charset="0"/>
                <a:cs typeface="Times New Roman" panose="02020603050405020304" pitchFamily="18" charset="0"/>
              </a:rPr>
              <a:t>Management </a:t>
            </a:r>
            <a:r>
              <a:rPr lang="en-US" sz="2000" b="0" dirty="0" smtClean="0">
                <a:solidFill>
                  <a:schemeClr val="tx2"/>
                </a:solidFill>
                <a:latin typeface="Times New Roman" panose="02020603050405020304" pitchFamily="18" charset="0"/>
                <a:cs typeface="Times New Roman" panose="02020603050405020304" pitchFamily="18" charset="0"/>
              </a:rPr>
              <a:t>(4 of 7)</a:t>
            </a:r>
            <a:endParaRPr lang="en-US" sz="2000" b="0" dirty="0"/>
          </a:p>
        </p:txBody>
      </p:sp>
      <p:sp>
        <p:nvSpPr>
          <p:cNvPr id="3" name="Text Placeholder 2"/>
          <p:cNvSpPr>
            <a:spLocks noGrp="1"/>
          </p:cNvSpPr>
          <p:nvPr>
            <p:ph type="body" idx="1"/>
          </p:nvPr>
        </p:nvSpPr>
        <p:spPr/>
        <p:txBody>
          <a:bodyPr/>
          <a:lstStyle/>
          <a:p>
            <a:pPr marL="107950" indent="-107950">
              <a:buNone/>
              <a:defRPr/>
            </a:pPr>
            <a:r>
              <a:rPr lang="en-US" sz="2400" b="1" dirty="0">
                <a:solidFill>
                  <a:srgbClr val="000000"/>
                </a:solidFill>
                <a:latin typeface="+mn-lt"/>
              </a:rPr>
              <a:t>Initializing Dynamic Memory</a:t>
            </a:r>
          </a:p>
          <a:p>
            <a:pPr eaLnBrk="1" hangingPunct="1">
              <a:defRPr/>
            </a:pPr>
            <a:r>
              <a:rPr lang="en-US" sz="2400" dirty="0">
                <a:solidFill>
                  <a:srgbClr val="000000"/>
                </a:solidFill>
                <a:latin typeface="+mn-lt"/>
              </a:rPr>
              <a:t>You can provide an </a:t>
            </a:r>
            <a:r>
              <a:rPr lang="en-US" sz="2400" b="1" dirty="0">
                <a:solidFill>
                  <a:schemeClr val="tx1"/>
                </a:solidFill>
                <a:latin typeface="+mn-lt"/>
              </a:rPr>
              <a:t>initializer</a:t>
            </a:r>
            <a:r>
              <a:rPr lang="en-US" sz="2400" dirty="0">
                <a:solidFill>
                  <a:srgbClr val="000000"/>
                </a:solidFill>
                <a:latin typeface="+mn-lt"/>
              </a:rPr>
              <a:t> for a newly created fundamental-type variable, as in</a:t>
            </a:r>
          </a:p>
          <a:p>
            <a:pPr marL="741600" lvl="2" indent="-284400" eaLnBrk="1" hangingPunct="1">
              <a:buFont typeface="Consolas" panose="020B0609020204030204" pitchFamily="49" charset="0"/>
              <a:buChar char="–"/>
              <a:defRPr/>
            </a:pPr>
            <a:r>
              <a:rPr lang="en-US" sz="2400" b="1" dirty="0">
                <a:solidFill>
                  <a:schemeClr val="tx1"/>
                </a:solidFill>
                <a:latin typeface="Consolas" panose="020B0609020204030204" pitchFamily="49" charset="0"/>
              </a:rPr>
              <a:t>double</a:t>
            </a:r>
            <a:r>
              <a:rPr lang="en-US" sz="2400" dirty="0">
                <a:solidFill>
                  <a:srgbClr val="000000"/>
                </a:solidFill>
                <a:latin typeface="Consolas" panose="020B0609020204030204" pitchFamily="49" charset="0"/>
              </a:rPr>
              <a:t> *</a:t>
            </a:r>
            <a:r>
              <a:rPr lang="en-US" sz="2400" dirty="0" smtClean="0">
                <a:solidFill>
                  <a:schemeClr val="tx1"/>
                </a:solidFill>
                <a:latin typeface="Consolas" panose="020B0609020204030204" pitchFamily="49" charset="0"/>
              </a:rPr>
              <a:t>ptr{</a:t>
            </a:r>
            <a:r>
              <a:rPr lang="en-US" sz="2400" b="1" dirty="0" smtClean="0">
                <a:solidFill>
                  <a:schemeClr val="tx1"/>
                </a:solidFill>
                <a:latin typeface="Consolas" panose="020B0609020204030204" pitchFamily="49" charset="0"/>
              </a:rPr>
              <a:t>new double</a:t>
            </a:r>
            <a:r>
              <a:rPr lang="en-US" sz="2400" dirty="0" smtClean="0">
                <a:solidFill>
                  <a:schemeClr val="tx1"/>
                </a:solidFill>
                <a:latin typeface="Consolas" panose="020B0609020204030204" pitchFamily="49" charset="0"/>
              </a:rPr>
              <a:t>{</a:t>
            </a:r>
            <a:r>
              <a:rPr lang="en-US" sz="2400" b="1" dirty="0" smtClean="0">
                <a:solidFill>
                  <a:schemeClr val="tx1"/>
                </a:solidFill>
                <a:latin typeface="Consolas" panose="020B0609020204030204" pitchFamily="49" charset="0"/>
              </a:rPr>
              <a:t>3.14159</a:t>
            </a:r>
            <a:r>
              <a:rPr lang="en-US" sz="2400" dirty="0" smtClean="0">
                <a:solidFill>
                  <a:srgbClr val="000000"/>
                </a:solidFill>
                <a:latin typeface="Consolas" panose="020B0609020204030204" pitchFamily="49" charset="0"/>
              </a:rPr>
              <a:t>}};</a:t>
            </a:r>
            <a:endParaRPr lang="en-US" sz="2400" dirty="0">
              <a:solidFill>
                <a:srgbClr val="000000"/>
              </a:solidFill>
              <a:latin typeface="Consolas" panose="020B0609020204030204" pitchFamily="49" charset="0"/>
            </a:endParaRPr>
          </a:p>
          <a:p>
            <a:pPr eaLnBrk="1" hangingPunct="1">
              <a:defRPr/>
            </a:pPr>
            <a:r>
              <a:rPr lang="en-US" sz="2400" dirty="0">
                <a:solidFill>
                  <a:srgbClr val="000000"/>
                </a:solidFill>
                <a:latin typeface="+mn-lt"/>
              </a:rPr>
              <a:t>The same syntax can </a:t>
            </a:r>
            <a:r>
              <a:rPr lang="en-US" sz="2400" dirty="0" smtClean="0">
                <a:solidFill>
                  <a:srgbClr val="000000"/>
                </a:solidFill>
                <a:latin typeface="+mn-lt"/>
              </a:rPr>
              <a:t>be </a:t>
            </a:r>
            <a:r>
              <a:rPr lang="en-US" sz="2400" dirty="0">
                <a:solidFill>
                  <a:srgbClr val="000000"/>
                </a:solidFill>
                <a:latin typeface="+mn-lt"/>
              </a:rPr>
              <a:t>used to specify a comma-separated list of arguments to the constructor of an object</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2845372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10.9 Dynamic Memory </a:t>
            </a:r>
            <a:r>
              <a:rPr lang="en-US" dirty="0" smtClean="0">
                <a:solidFill>
                  <a:schemeClr val="tx2"/>
                </a:solidFill>
                <a:latin typeface="Times New Roman" panose="02020603050405020304" pitchFamily="18" charset="0"/>
                <a:cs typeface="Times New Roman" panose="02020603050405020304" pitchFamily="18" charset="0"/>
              </a:rPr>
              <a:t>Management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7)</a:t>
            </a:r>
            <a:endParaRPr lang="en-US" sz="2000" b="0" dirty="0"/>
          </a:p>
        </p:txBody>
      </p:sp>
      <p:sp>
        <p:nvSpPr>
          <p:cNvPr id="3" name="Text Placeholder 2"/>
          <p:cNvSpPr>
            <a:spLocks noGrp="1"/>
          </p:cNvSpPr>
          <p:nvPr>
            <p:ph type="body" idx="1"/>
          </p:nvPr>
        </p:nvSpPr>
        <p:spPr>
          <a:xfrm>
            <a:off x="457200" y="1600200"/>
            <a:ext cx="8229600" cy="4693920"/>
          </a:xfrm>
        </p:spPr>
        <p:txBody>
          <a:bodyPr/>
          <a:lstStyle/>
          <a:p>
            <a:pPr marL="0" indent="0">
              <a:buNone/>
              <a:defRPr/>
            </a:pPr>
            <a:r>
              <a:rPr lang="en-US" sz="2000" b="1" dirty="0">
                <a:solidFill>
                  <a:srgbClr val="000000"/>
                </a:solidFill>
                <a:latin typeface="+mn-lt"/>
              </a:rPr>
              <a:t>Dynamically Allocating Built-In Arrays with new </a:t>
            </a:r>
            <a:r>
              <a:rPr lang="en-US" sz="2000" b="1" dirty="0">
                <a:solidFill>
                  <a:srgbClr val="000000"/>
                </a:solidFill>
                <a:latin typeface="Consolas" panose="020B0609020204030204" pitchFamily="49" charset="0"/>
              </a:rPr>
              <a:t>[]</a:t>
            </a:r>
          </a:p>
          <a:p>
            <a:pPr eaLnBrk="1" hangingPunct="1">
              <a:defRPr/>
            </a:pPr>
            <a:r>
              <a:rPr lang="en-US" sz="2000" dirty="0">
                <a:solidFill>
                  <a:srgbClr val="000000"/>
                </a:solidFill>
                <a:latin typeface="+mn-lt"/>
              </a:rPr>
              <a:t>You can also use the </a:t>
            </a:r>
            <a:r>
              <a:rPr lang="en-US" sz="2000" dirty="0">
                <a:solidFill>
                  <a:srgbClr val="000000"/>
                </a:solidFill>
                <a:latin typeface="Consolas" panose="020B0609020204030204" pitchFamily="49" charset="0"/>
              </a:rPr>
              <a:t>new</a:t>
            </a:r>
            <a:r>
              <a:rPr lang="en-US" sz="2000" dirty="0">
                <a:solidFill>
                  <a:srgbClr val="000000"/>
                </a:solidFill>
                <a:latin typeface="+mn-lt"/>
              </a:rPr>
              <a:t> operator to allocate built-in arrays dynamically.</a:t>
            </a:r>
          </a:p>
          <a:p>
            <a:pPr eaLnBrk="1" hangingPunct="1">
              <a:defRPr/>
            </a:pPr>
            <a:r>
              <a:rPr lang="en-US" sz="2000" dirty="0">
                <a:solidFill>
                  <a:srgbClr val="000000"/>
                </a:solidFill>
                <a:latin typeface="+mn-lt"/>
              </a:rPr>
              <a:t>For example, a 10-element integer array can be allocated and assigned to </a:t>
            </a:r>
            <a:r>
              <a:rPr lang="en-US" sz="2000" dirty="0">
                <a:solidFill>
                  <a:srgbClr val="000000"/>
                </a:solidFill>
                <a:latin typeface="Consolas" panose="020B0609020204030204" pitchFamily="49" charset="0"/>
              </a:rPr>
              <a:t>gradesArray</a:t>
            </a:r>
            <a:r>
              <a:rPr lang="en-US" sz="2000" dirty="0">
                <a:solidFill>
                  <a:srgbClr val="000000"/>
                </a:solidFill>
                <a:latin typeface="+mn-lt"/>
              </a:rPr>
              <a:t> as follows:</a:t>
            </a:r>
          </a:p>
          <a:p>
            <a:pPr marL="741600" lvl="2" indent="-284400" eaLnBrk="1" hangingPunct="1">
              <a:buFont typeface="Consolas" panose="020B0609020204030204" pitchFamily="49" charset="0"/>
              <a:buChar char="–"/>
              <a:defRPr/>
            </a:pPr>
            <a:r>
              <a:rPr lang="en-US" sz="2000" b="1" dirty="0">
                <a:solidFill>
                  <a:schemeClr val="tx1"/>
                </a:solidFill>
                <a:latin typeface="Consolas" panose="020B0609020204030204" pitchFamily="49" charset="0"/>
              </a:rPr>
              <a:t>int</a:t>
            </a:r>
            <a:r>
              <a:rPr lang="en-US" sz="2000" dirty="0">
                <a:solidFill>
                  <a:srgbClr val="000000"/>
                </a:solidFill>
                <a:latin typeface="Consolas" panose="020B0609020204030204" pitchFamily="49" charset="0"/>
              </a:rPr>
              <a:t> </a:t>
            </a:r>
            <a:r>
              <a:rPr lang="en-US" sz="2000" dirty="0" smtClean="0">
                <a:solidFill>
                  <a:srgbClr val="000000"/>
                </a:solidFill>
                <a:latin typeface="Consolas" panose="020B0609020204030204" pitchFamily="49" charset="0"/>
              </a:rPr>
              <a:t>*gradesArray{</a:t>
            </a:r>
            <a:r>
              <a:rPr lang="en-US" sz="2000" b="1" dirty="0" smtClean="0">
                <a:solidFill>
                  <a:schemeClr val="tx1"/>
                </a:solidFill>
                <a:latin typeface="Consolas" panose="020B0609020204030204" pitchFamily="49" charset="0"/>
              </a:rPr>
              <a:t>new int</a:t>
            </a:r>
            <a:r>
              <a:rPr lang="en-US" sz="2000" dirty="0" smtClean="0">
                <a:solidFill>
                  <a:srgbClr val="000000"/>
                </a:solidFill>
                <a:latin typeface="Consolas" panose="020B0609020204030204" pitchFamily="49" charset="0"/>
              </a:rPr>
              <a:t>[</a:t>
            </a:r>
            <a:r>
              <a:rPr lang="en-US" sz="2000" b="1" dirty="0" smtClean="0">
                <a:solidFill>
                  <a:schemeClr val="tx1"/>
                </a:solidFill>
                <a:latin typeface="Consolas" panose="020B0609020204030204" pitchFamily="49" charset="0"/>
              </a:rPr>
              <a:t>10</a:t>
            </a:r>
            <a:r>
              <a:rPr lang="en-US" sz="2000" dirty="0" smtClean="0">
                <a:solidFill>
                  <a:srgbClr val="000000"/>
                </a:solidFill>
                <a:latin typeface="Consolas" panose="020B0609020204030204" pitchFamily="49" charset="0"/>
              </a:rPr>
              <a:t>]{}};</a:t>
            </a:r>
            <a:endParaRPr lang="en-US" sz="2000" dirty="0">
              <a:solidFill>
                <a:srgbClr val="000000"/>
              </a:solidFill>
              <a:latin typeface="Consolas" panose="020B0609020204030204" pitchFamily="49" charset="0"/>
            </a:endParaRPr>
          </a:p>
          <a:p>
            <a:pPr eaLnBrk="1" hangingPunct="1">
              <a:defRPr/>
            </a:pPr>
            <a:r>
              <a:rPr lang="en-US" sz="2000" dirty="0">
                <a:solidFill>
                  <a:srgbClr val="000000"/>
                </a:solidFill>
                <a:latin typeface="+mn-lt"/>
              </a:rPr>
              <a:t>The </a:t>
            </a:r>
            <a:r>
              <a:rPr lang="en-US" sz="2000" dirty="0">
                <a:solidFill>
                  <a:srgbClr val="000000"/>
                </a:solidFill>
                <a:latin typeface="Consolas" panose="020B0609020204030204" pitchFamily="49" charset="0"/>
              </a:rPr>
              <a:t>{}</a:t>
            </a:r>
            <a:r>
              <a:rPr lang="en-US" sz="2000" dirty="0">
                <a:solidFill>
                  <a:srgbClr val="000000"/>
                </a:solidFill>
                <a:latin typeface="+mn-lt"/>
              </a:rPr>
              <a:t> following new </a:t>
            </a:r>
            <a:r>
              <a:rPr lang="en-US" sz="2000" dirty="0">
                <a:solidFill>
                  <a:srgbClr val="000000"/>
                </a:solidFill>
                <a:latin typeface="Consolas" panose="020B0609020204030204" pitchFamily="49" charset="0"/>
              </a:rPr>
              <a:t>int[10] </a:t>
            </a:r>
            <a:r>
              <a:rPr lang="en-US" sz="2000" dirty="0" smtClean="0">
                <a:solidFill>
                  <a:srgbClr val="000000"/>
                </a:solidFill>
                <a:latin typeface="+mn-lt"/>
              </a:rPr>
              <a:t>value </a:t>
            </a:r>
            <a:r>
              <a:rPr lang="en-US" sz="2000" dirty="0">
                <a:solidFill>
                  <a:srgbClr val="000000"/>
                </a:solidFill>
                <a:latin typeface="+mn-lt"/>
              </a:rPr>
              <a:t>initialize the array’s elements—fundamental numeric types are set to </a:t>
            </a:r>
            <a:r>
              <a:rPr lang="en-US" sz="2000" dirty="0">
                <a:solidFill>
                  <a:srgbClr val="000000"/>
                </a:solidFill>
                <a:latin typeface="Consolas" panose="020B0609020204030204" pitchFamily="49" charset="0"/>
              </a:rPr>
              <a:t>0, bools</a:t>
            </a:r>
            <a:r>
              <a:rPr lang="en-US" sz="2000" dirty="0">
                <a:solidFill>
                  <a:srgbClr val="000000"/>
                </a:solidFill>
                <a:latin typeface="+mn-lt"/>
              </a:rPr>
              <a:t> are set to </a:t>
            </a:r>
            <a:r>
              <a:rPr lang="en-US" sz="2000" dirty="0">
                <a:solidFill>
                  <a:srgbClr val="000000"/>
                </a:solidFill>
                <a:latin typeface="Consolas" panose="020B0609020204030204" pitchFamily="49" charset="0"/>
              </a:rPr>
              <a:t>false</a:t>
            </a:r>
            <a:r>
              <a:rPr lang="en-US" sz="2000" dirty="0">
                <a:solidFill>
                  <a:srgbClr val="000000"/>
                </a:solidFill>
                <a:latin typeface="+mn-lt"/>
              </a:rPr>
              <a:t>, pointers are set to </a:t>
            </a:r>
            <a:r>
              <a:rPr lang="en-US" sz="2000" dirty="0">
                <a:solidFill>
                  <a:srgbClr val="000000"/>
                </a:solidFill>
                <a:latin typeface="Consolas" panose="020B0609020204030204" pitchFamily="49" charset="0"/>
              </a:rPr>
              <a:t>nullptr</a:t>
            </a:r>
            <a:r>
              <a:rPr lang="en-US" sz="2000" dirty="0">
                <a:solidFill>
                  <a:srgbClr val="000000"/>
                </a:solidFill>
                <a:latin typeface="+mn-lt"/>
              </a:rPr>
              <a:t> and class objects are initialized by their default constructors</a:t>
            </a:r>
            <a:r>
              <a:rPr lang="en-US" sz="2000" dirty="0" smtClean="0">
                <a:solidFill>
                  <a:srgbClr val="000000"/>
                </a:solidFill>
                <a:latin typeface="+mn-lt"/>
              </a:rPr>
              <a:t>.</a:t>
            </a:r>
            <a:endParaRPr lang="en-US" sz="2000" dirty="0">
              <a:solidFill>
                <a:srgbClr val="000000"/>
              </a:solidFill>
              <a:latin typeface="+mn-lt"/>
            </a:endParaRPr>
          </a:p>
          <a:p>
            <a:pPr eaLnBrk="1" hangingPunct="1">
              <a:defRPr/>
            </a:pPr>
            <a:r>
              <a:rPr lang="en-US" sz="2000" dirty="0">
                <a:solidFill>
                  <a:srgbClr val="000000"/>
                </a:solidFill>
                <a:latin typeface="+mn-lt"/>
              </a:rPr>
              <a:t>A dynamically allocated array’s size can be specified using </a:t>
            </a:r>
            <a:r>
              <a:rPr lang="en-US" sz="2000" b="1" dirty="0">
                <a:solidFill>
                  <a:srgbClr val="000000"/>
                </a:solidFill>
                <a:latin typeface="+mn-lt"/>
              </a:rPr>
              <a:t>any </a:t>
            </a:r>
            <a:r>
              <a:rPr lang="en-US" sz="2000" dirty="0">
                <a:solidFill>
                  <a:srgbClr val="000000"/>
                </a:solidFill>
                <a:latin typeface="+mn-lt"/>
              </a:rPr>
              <a:t>non-negative integral expression that can be evaluated at execution time</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35181767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10.9 Dynamic Memory </a:t>
            </a:r>
            <a:r>
              <a:rPr lang="en-US" dirty="0" smtClean="0">
                <a:solidFill>
                  <a:schemeClr val="tx2"/>
                </a:solidFill>
                <a:latin typeface="Times New Roman" panose="02020603050405020304" pitchFamily="18" charset="0"/>
                <a:cs typeface="Times New Roman" panose="02020603050405020304" pitchFamily="18" charset="0"/>
              </a:rPr>
              <a:t>Management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7)</a:t>
            </a:r>
            <a:endParaRPr lang="en-US" sz="2000" dirty="0"/>
          </a:p>
        </p:txBody>
      </p:sp>
      <p:sp>
        <p:nvSpPr>
          <p:cNvPr id="3" name="Text Placeholder 2"/>
          <p:cNvSpPr>
            <a:spLocks noGrp="1"/>
          </p:cNvSpPr>
          <p:nvPr>
            <p:ph type="body" idx="1"/>
          </p:nvPr>
        </p:nvSpPr>
        <p:spPr/>
        <p:txBody>
          <a:bodyPr/>
          <a:lstStyle/>
          <a:p>
            <a:pPr marL="0" indent="0">
              <a:buNone/>
              <a:defRPr/>
            </a:pPr>
            <a:r>
              <a:rPr lang="en-US" sz="2400" b="1" dirty="0">
                <a:solidFill>
                  <a:srgbClr val="000000"/>
                </a:solidFill>
                <a:latin typeface="+mn-lt"/>
              </a:rPr>
              <a:t>Releasing Dynamically Allocated Built-In Arrays with delete </a:t>
            </a:r>
            <a:r>
              <a:rPr lang="en-US" sz="2400" b="1" dirty="0">
                <a:solidFill>
                  <a:srgbClr val="000000"/>
                </a:solidFill>
                <a:latin typeface="Consolas" panose="020B0609020204030204" pitchFamily="49" charset="0"/>
              </a:rPr>
              <a:t>[]</a:t>
            </a:r>
          </a:p>
          <a:p>
            <a:pPr eaLnBrk="1" hangingPunct="1">
              <a:defRPr/>
            </a:pPr>
            <a:r>
              <a:rPr lang="en-US" sz="2400" dirty="0">
                <a:solidFill>
                  <a:srgbClr val="000000"/>
                </a:solidFill>
                <a:latin typeface="+mn-lt"/>
              </a:rPr>
              <a:t>To deallocate a dynamically allocated array, use the statement</a:t>
            </a:r>
          </a:p>
          <a:p>
            <a:pPr marL="741600" lvl="2" indent="-284400" eaLnBrk="1" hangingPunct="1">
              <a:buFont typeface="Arial" panose="020B0604020202020204" pitchFamily="34" charset="0"/>
              <a:buChar char="–"/>
              <a:defRPr/>
            </a:pPr>
            <a:r>
              <a:rPr lang="en-US" sz="2400" b="1" dirty="0">
                <a:solidFill>
                  <a:schemeClr val="tx1"/>
                </a:solidFill>
                <a:latin typeface="Consolas" panose="020B0609020204030204" pitchFamily="49" charset="0"/>
              </a:rPr>
              <a:t>delete</a:t>
            </a:r>
            <a:r>
              <a:rPr lang="en-US" sz="2400" dirty="0">
                <a:solidFill>
                  <a:srgbClr val="000000"/>
                </a:solidFill>
                <a:latin typeface="Consolas" panose="020B0609020204030204" pitchFamily="49" charset="0"/>
              </a:rPr>
              <a:t> [] ptr;</a:t>
            </a:r>
          </a:p>
          <a:p>
            <a:pPr eaLnBrk="1" hangingPunct="1">
              <a:defRPr/>
            </a:pPr>
            <a:r>
              <a:rPr lang="en-US" sz="2400" dirty="0">
                <a:solidFill>
                  <a:srgbClr val="000000"/>
                </a:solidFill>
                <a:latin typeface="+mn-lt"/>
              </a:rPr>
              <a:t>If the pointer points to a built-in array of objects, the statement first calls the destructor for every object in the array, then deallocates the memory.</a:t>
            </a:r>
          </a:p>
          <a:p>
            <a:pPr eaLnBrk="1" hangingPunct="1">
              <a:defRPr/>
            </a:pPr>
            <a:r>
              <a:rPr lang="en-US" sz="2400" dirty="0">
                <a:solidFill>
                  <a:srgbClr val="000000"/>
                </a:solidFill>
                <a:latin typeface="+mn-lt"/>
              </a:rPr>
              <a:t>Using </a:t>
            </a:r>
            <a:r>
              <a:rPr lang="en-US" sz="2400" dirty="0">
                <a:solidFill>
                  <a:srgbClr val="000000"/>
                </a:solidFill>
                <a:latin typeface="Consolas" panose="020B0609020204030204" pitchFamily="49" charset="0"/>
              </a:rPr>
              <a:t>delete </a:t>
            </a:r>
            <a:r>
              <a:rPr lang="en-US" sz="2400" dirty="0">
                <a:solidFill>
                  <a:srgbClr val="000000"/>
                </a:solidFill>
                <a:latin typeface="+mn-lt"/>
              </a:rPr>
              <a:t>or</a:t>
            </a:r>
            <a:r>
              <a:rPr lang="en-US" sz="2400" dirty="0">
                <a:solidFill>
                  <a:srgbClr val="000000"/>
                </a:solidFill>
                <a:latin typeface="Consolas" panose="020B0609020204030204" pitchFamily="49" charset="0"/>
              </a:rPr>
              <a:t> [] </a:t>
            </a:r>
            <a:r>
              <a:rPr lang="en-US" sz="2400" dirty="0">
                <a:solidFill>
                  <a:srgbClr val="000000"/>
                </a:solidFill>
                <a:latin typeface="+mn-lt"/>
              </a:rPr>
              <a:t>on a </a:t>
            </a:r>
            <a:r>
              <a:rPr lang="en-US" sz="2400" dirty="0">
                <a:solidFill>
                  <a:srgbClr val="000000"/>
                </a:solidFill>
                <a:latin typeface="Consolas" panose="020B0609020204030204" pitchFamily="49" charset="0"/>
              </a:rPr>
              <a:t>nullptr</a:t>
            </a:r>
            <a:r>
              <a:rPr lang="en-US" sz="2400" dirty="0">
                <a:solidFill>
                  <a:srgbClr val="000000"/>
                </a:solidFill>
                <a:latin typeface="+mn-lt"/>
              </a:rPr>
              <a:t> has no effect</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6018312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10.2</a:t>
            </a:r>
          </a:p>
        </p:txBody>
      </p:sp>
      <p:sp>
        <p:nvSpPr>
          <p:cNvPr id="3" name="Text Placeholder 2"/>
          <p:cNvSpPr>
            <a:spLocks noGrp="1"/>
          </p:cNvSpPr>
          <p:nvPr>
            <p:ph type="body" idx="1"/>
          </p:nvPr>
        </p:nvSpPr>
        <p:spPr/>
        <p:txBody>
          <a:bodyPr/>
          <a:lstStyle/>
          <a:p>
            <a:pPr marL="0" indent="0">
              <a:buNone/>
            </a:pPr>
            <a:r>
              <a:rPr lang="en-US" sz="2400" dirty="0">
                <a:latin typeface="+mn-lt"/>
              </a:rPr>
              <a:t>Using </a:t>
            </a:r>
            <a:r>
              <a:rPr lang="en-US" sz="2400" dirty="0">
                <a:latin typeface="Consolas" panose="020B0609020204030204" pitchFamily="49" charset="0"/>
              </a:rPr>
              <a:t>delete</a:t>
            </a:r>
            <a:r>
              <a:rPr lang="en-US" sz="2400" dirty="0">
                <a:latin typeface="+mn-lt"/>
              </a:rPr>
              <a:t> instead of </a:t>
            </a:r>
            <a:r>
              <a:rPr lang="en-US" sz="2400" dirty="0">
                <a:latin typeface="Consolas" panose="020B0609020204030204" pitchFamily="49" charset="0"/>
              </a:rPr>
              <a:t>delete[] </a:t>
            </a:r>
            <a:r>
              <a:rPr lang="en-US" sz="2400" dirty="0">
                <a:latin typeface="+mn-lt"/>
              </a:rPr>
              <a:t>for built-in arrays of objects can lead to runtime </a:t>
            </a:r>
            <a:r>
              <a:rPr lang="en-US" sz="2400" dirty="0" smtClean="0">
                <a:latin typeface="+mn-lt"/>
              </a:rPr>
              <a:t>logic errors</a:t>
            </a:r>
            <a:r>
              <a:rPr lang="en-US" sz="2400" dirty="0">
                <a:latin typeface="+mn-lt"/>
              </a:rPr>
              <a:t>. To ensure that every object in the array receives a destructor call, always </a:t>
            </a:r>
            <a:r>
              <a:rPr lang="en-US" sz="2400" dirty="0" smtClean="0">
                <a:latin typeface="+mn-lt"/>
              </a:rPr>
              <a:t>delete memory </a:t>
            </a:r>
            <a:r>
              <a:rPr lang="en-US" sz="2400" dirty="0">
                <a:latin typeface="+mn-lt"/>
              </a:rPr>
              <a:t>allocated as an array with operator </a:t>
            </a:r>
            <a:r>
              <a:rPr lang="en-US" sz="2400" dirty="0">
                <a:latin typeface="Consolas" panose="020B0609020204030204" pitchFamily="49" charset="0"/>
              </a:rPr>
              <a:t>delete[]. </a:t>
            </a:r>
            <a:r>
              <a:rPr lang="en-US" sz="2400" dirty="0">
                <a:latin typeface="+mn-lt"/>
              </a:rPr>
              <a:t>Similarly, always delete </a:t>
            </a:r>
            <a:r>
              <a:rPr lang="en-US" sz="2400" dirty="0" smtClean="0">
                <a:latin typeface="+mn-lt"/>
              </a:rPr>
              <a:t>memory allocated </a:t>
            </a:r>
            <a:r>
              <a:rPr lang="en-US" sz="2400" dirty="0">
                <a:latin typeface="+mn-lt"/>
              </a:rPr>
              <a:t>as an individual element with operator </a:t>
            </a:r>
            <a:r>
              <a:rPr lang="en-US" sz="2400" dirty="0">
                <a:latin typeface="Consolas" panose="020B0609020204030204" pitchFamily="49" charset="0"/>
              </a:rPr>
              <a:t>delete</a:t>
            </a:r>
            <a:r>
              <a:rPr lang="en-US" sz="2400" dirty="0">
                <a:latin typeface="+mn-lt"/>
              </a:rPr>
              <a:t>—the result of deleting a </a:t>
            </a:r>
            <a:r>
              <a:rPr lang="en-US" sz="2400" dirty="0" smtClean="0">
                <a:latin typeface="+mn-lt"/>
              </a:rPr>
              <a:t>single object </a:t>
            </a:r>
            <a:r>
              <a:rPr lang="en-US" sz="2400" dirty="0">
                <a:latin typeface="+mn-lt"/>
              </a:rPr>
              <a:t>with operator </a:t>
            </a:r>
            <a:r>
              <a:rPr lang="en-US" sz="2400" dirty="0">
                <a:latin typeface="Consolas" panose="020B0609020204030204" pitchFamily="49" charset="0"/>
              </a:rPr>
              <a:t>delete[] </a:t>
            </a:r>
            <a:r>
              <a:rPr lang="en-US" sz="2400" dirty="0">
                <a:latin typeface="+mn-lt"/>
              </a:rPr>
              <a:t>is undefined.</a:t>
            </a:r>
          </a:p>
        </p:txBody>
      </p:sp>
    </p:spTree>
    <p:extLst>
      <p:ext uri="{BB962C8B-B14F-4D97-AF65-F5344CB8AC3E}">
        <p14:creationId xmlns:p14="http://schemas.microsoft.com/office/powerpoint/2010/main" val="41675690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10.9 Dynamic Memory </a:t>
            </a:r>
            <a:r>
              <a:rPr lang="en-US" dirty="0" smtClean="0">
                <a:solidFill>
                  <a:schemeClr val="tx2"/>
                </a:solidFill>
                <a:latin typeface="Times New Roman" panose="02020603050405020304" pitchFamily="18" charset="0"/>
                <a:cs typeface="Times New Roman" panose="02020603050405020304" pitchFamily="18" charset="0"/>
              </a:rPr>
              <a:t>Management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7)</a:t>
            </a:r>
            <a:endParaRPr lang="en-US" sz="2000" dirty="0"/>
          </a:p>
        </p:txBody>
      </p:sp>
      <p:sp>
        <p:nvSpPr>
          <p:cNvPr id="3" name="Text Placeholder 2"/>
          <p:cNvSpPr>
            <a:spLocks noGrp="1"/>
          </p:cNvSpPr>
          <p:nvPr>
            <p:ph type="body" idx="1"/>
          </p:nvPr>
        </p:nvSpPr>
        <p:spPr/>
        <p:txBody>
          <a:bodyPr/>
          <a:lstStyle/>
          <a:p>
            <a:pPr marL="0" indent="0">
              <a:buNone/>
              <a:defRPr/>
            </a:pPr>
            <a:r>
              <a:rPr lang="en-US" sz="2400" b="1" dirty="0">
                <a:solidFill>
                  <a:srgbClr val="000000"/>
                </a:solidFill>
                <a:latin typeface="+mn-lt"/>
              </a:rPr>
              <a:t>C++11: Managing Dynamically Allocated Memory with </a:t>
            </a:r>
            <a:r>
              <a:rPr lang="en-US" sz="2400" b="1" dirty="0" err="1" smtClean="0">
                <a:solidFill>
                  <a:srgbClr val="000000"/>
                </a:solidFill>
                <a:latin typeface="Consolas" panose="020B0609020204030204" pitchFamily="49" charset="0"/>
              </a:rPr>
              <a:t>unique_ptr</a:t>
            </a:r>
            <a:endParaRPr lang="en-US" sz="2400" b="1" dirty="0">
              <a:solidFill>
                <a:srgbClr val="000000"/>
              </a:solidFill>
              <a:latin typeface="+mn-lt"/>
            </a:endParaRPr>
          </a:p>
          <a:p>
            <a:pPr eaLnBrk="1" hangingPunct="1">
              <a:defRPr/>
            </a:pPr>
            <a:r>
              <a:rPr lang="en-US" sz="2400" dirty="0">
                <a:solidFill>
                  <a:srgbClr val="000000"/>
                </a:solidFill>
                <a:latin typeface="+mn-lt"/>
              </a:rPr>
              <a:t>C++11’s new </a:t>
            </a:r>
            <a:r>
              <a:rPr lang="en-US" sz="2400" dirty="0">
                <a:solidFill>
                  <a:srgbClr val="000000"/>
                </a:solidFill>
                <a:latin typeface="Consolas" panose="020B0609020204030204" pitchFamily="49" charset="0"/>
              </a:rPr>
              <a:t>unique_ptr</a:t>
            </a:r>
            <a:r>
              <a:rPr lang="en-US" sz="2400" dirty="0">
                <a:solidFill>
                  <a:srgbClr val="000000"/>
                </a:solidFill>
                <a:latin typeface="+mn-lt"/>
              </a:rPr>
              <a:t> is a “smart pointer” for managing dynamically allocated memory</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When a </a:t>
            </a:r>
            <a:r>
              <a:rPr lang="en-US" sz="2400" dirty="0">
                <a:solidFill>
                  <a:srgbClr val="000000"/>
                </a:solidFill>
                <a:latin typeface="Consolas" panose="020B0609020204030204" pitchFamily="49" charset="0"/>
              </a:rPr>
              <a:t>unique_ptr</a:t>
            </a:r>
            <a:r>
              <a:rPr lang="en-US" sz="2400" dirty="0">
                <a:solidFill>
                  <a:srgbClr val="000000"/>
                </a:solidFill>
                <a:latin typeface="+mn-lt"/>
              </a:rPr>
              <a:t> goes out of scope, its destructor automatically returns the managed memory to the free store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8978706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10.10 Case </a:t>
            </a:r>
            <a:r>
              <a:rPr lang="en-US" dirty="0">
                <a:solidFill>
                  <a:schemeClr val="tx2"/>
                </a:solidFill>
                <a:latin typeface="Times New Roman" panose="02020603050405020304" pitchFamily="18" charset="0"/>
                <a:cs typeface="Times New Roman" panose="02020603050405020304" pitchFamily="18" charset="0"/>
              </a:rPr>
              <a:t>Study: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85360"/>
          </a:xfrm>
        </p:spPr>
        <p:txBody>
          <a:bodyPr/>
          <a:lstStyle/>
          <a:p>
            <a:pPr eaLnBrk="1" hangingPunct="1"/>
            <a:r>
              <a:rPr lang="en-US" altLang="en-US" sz="2000" dirty="0">
                <a:solidFill>
                  <a:srgbClr val="000000"/>
                </a:solidFill>
                <a:latin typeface="+mn-lt"/>
              </a:rPr>
              <a:t>Pointer-based arrays have many problems, including:</a:t>
            </a:r>
          </a:p>
          <a:p>
            <a:pPr lvl="1" eaLnBrk="1" hangingPunct="1"/>
            <a:r>
              <a:rPr lang="en-US" altLang="en-US" sz="2000" dirty="0">
                <a:solidFill>
                  <a:srgbClr val="000000"/>
                </a:solidFill>
                <a:latin typeface="+mn-lt"/>
              </a:rPr>
              <a:t>A program can easily “walk off” either end of a built-in array, because </a:t>
            </a:r>
            <a:r>
              <a:rPr lang="en-US" altLang="en-US" sz="2000" b="1" dirty="0">
                <a:solidFill>
                  <a:srgbClr val="000000"/>
                </a:solidFill>
                <a:latin typeface="+mn-lt"/>
              </a:rPr>
              <a:t>C++ does not check whether subscripts fall outside the range of the array.</a:t>
            </a:r>
          </a:p>
          <a:p>
            <a:pPr lvl="1" eaLnBrk="1" hangingPunct="1"/>
            <a:r>
              <a:rPr lang="en-US" altLang="en-US" sz="2000" dirty="0">
                <a:solidFill>
                  <a:srgbClr val="000000"/>
                </a:solidFill>
                <a:latin typeface="+mn-lt"/>
              </a:rPr>
              <a:t>Built-in arrays of size </a:t>
            </a:r>
            <a:r>
              <a:rPr lang="en-US" altLang="en-US" sz="2000" b="1" dirty="0">
                <a:solidFill>
                  <a:srgbClr val="000000"/>
                </a:solidFill>
                <a:latin typeface="+mn-lt"/>
              </a:rPr>
              <a:t>n</a:t>
            </a:r>
            <a:r>
              <a:rPr lang="en-US" altLang="en-US" sz="2000" i="1" dirty="0">
                <a:solidFill>
                  <a:srgbClr val="000000"/>
                </a:solidFill>
                <a:latin typeface="+mn-lt"/>
              </a:rPr>
              <a:t> </a:t>
            </a:r>
            <a:r>
              <a:rPr lang="en-US" altLang="en-US" sz="2000" dirty="0">
                <a:solidFill>
                  <a:srgbClr val="000000"/>
                </a:solidFill>
                <a:latin typeface="+mn-lt"/>
              </a:rPr>
              <a:t>must number their elements 0, …, </a:t>
            </a:r>
            <a:r>
              <a:rPr lang="en-US" altLang="en-US" sz="2000" b="1" dirty="0">
                <a:solidFill>
                  <a:srgbClr val="000000"/>
                </a:solidFill>
                <a:latin typeface="+mn-lt"/>
              </a:rPr>
              <a:t>n – 1</a:t>
            </a:r>
            <a:r>
              <a:rPr lang="en-US" altLang="en-US" sz="2000" dirty="0">
                <a:solidFill>
                  <a:srgbClr val="000000"/>
                </a:solidFill>
                <a:latin typeface="+mn-lt"/>
              </a:rPr>
              <a:t>; alternate subscript ranges- are not allowed</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An entire built-in array cannot be input or output at once</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Two built-in arrays cannot be meaningfully compared with equality or relational operators</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When an array is passed to a general-purpose function designed to handle arrays of any size, the array’s size must be passed as an additional argument</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One built-in array cannot be assigned to another with the assignment operator</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27448818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10.10 Case </a:t>
            </a:r>
            <a:r>
              <a:rPr lang="en-US" dirty="0">
                <a:solidFill>
                  <a:schemeClr val="tx2"/>
                </a:solidFill>
                <a:latin typeface="Times New Roman" panose="02020603050405020304" pitchFamily="18" charset="0"/>
                <a:cs typeface="Times New Roman" panose="02020603050405020304" pitchFamily="18" charset="0"/>
              </a:rPr>
              <a:t>Study: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2)</a:t>
            </a:r>
            <a:endParaRPr lang="en-US" sz="2000" dirty="0"/>
          </a:p>
        </p:txBody>
      </p:sp>
      <p:sp>
        <p:nvSpPr>
          <p:cNvPr id="3" name="Text Placeholder 2"/>
          <p:cNvSpPr>
            <a:spLocks noGrp="1"/>
          </p:cNvSpPr>
          <p:nvPr>
            <p:ph type="body" idx="1"/>
          </p:nvPr>
        </p:nvSpPr>
        <p:spPr>
          <a:xfrm>
            <a:off x="457200" y="1600200"/>
            <a:ext cx="8229600" cy="4556760"/>
          </a:xfrm>
        </p:spPr>
        <p:txBody>
          <a:bodyPr/>
          <a:lstStyle/>
          <a:p>
            <a:pPr eaLnBrk="1" hangingPunct="1"/>
            <a:r>
              <a:rPr lang="en-US" altLang="en-US" sz="2400" dirty="0">
                <a:solidFill>
                  <a:srgbClr val="000000"/>
                </a:solidFill>
                <a:latin typeface="+mn-lt"/>
              </a:rPr>
              <a:t>With C++, you can implement more robust </a:t>
            </a:r>
            <a:r>
              <a:rPr lang="en-US" altLang="en-US" sz="2400" dirty="0" smtClean="0">
                <a:solidFill>
                  <a:srgbClr val="000000"/>
                </a:solidFill>
                <a:latin typeface="+mn-lt"/>
              </a:rPr>
              <a:t>array capabilities </a:t>
            </a:r>
            <a:r>
              <a:rPr lang="en-US" altLang="en-US" sz="2400" dirty="0">
                <a:solidFill>
                  <a:srgbClr val="000000"/>
                </a:solidFill>
                <a:latin typeface="+mn-lt"/>
              </a:rPr>
              <a:t>via classes and operator overloading as has been done with class templates</a:t>
            </a:r>
            <a:r>
              <a:rPr lang="en-US" altLang="en-US" sz="2400" dirty="0">
                <a:solidFill>
                  <a:srgbClr val="000000"/>
                </a:solidFill>
              </a:rPr>
              <a:t> </a:t>
            </a:r>
            <a:r>
              <a:rPr lang="en-US" altLang="en-US" sz="2400" dirty="0">
                <a:solidFill>
                  <a:srgbClr val="000000"/>
                </a:solidFill>
                <a:latin typeface="Consolas" panose="020B0609020204030204" pitchFamily="49" charset="0"/>
              </a:rPr>
              <a:t>array</a:t>
            </a:r>
            <a:r>
              <a:rPr lang="en-US" altLang="en-US" sz="2400" dirty="0">
                <a:solidFill>
                  <a:srgbClr val="000000"/>
                </a:solidFill>
              </a:rPr>
              <a:t> </a:t>
            </a:r>
            <a:r>
              <a:rPr lang="en-US" altLang="en-US" sz="2400" dirty="0">
                <a:solidFill>
                  <a:srgbClr val="000000"/>
                </a:solidFill>
                <a:latin typeface="+mn-lt"/>
              </a:rPr>
              <a:t>and</a:t>
            </a:r>
            <a:r>
              <a:rPr lang="en-US" altLang="en-US" sz="2400" dirty="0">
                <a:solidFill>
                  <a:srgbClr val="000000"/>
                </a:solidFill>
              </a:rPr>
              <a:t> </a:t>
            </a:r>
            <a:r>
              <a:rPr lang="en-US" altLang="en-US" sz="2400" dirty="0">
                <a:solidFill>
                  <a:srgbClr val="000000"/>
                </a:solidFill>
                <a:latin typeface="Consolas" panose="020B0609020204030204" pitchFamily="49" charset="0"/>
              </a:rPr>
              <a:t>vector</a:t>
            </a:r>
            <a:r>
              <a:rPr lang="en-US" altLang="en-US" sz="2400" dirty="0">
                <a:solidFill>
                  <a:srgbClr val="000000"/>
                </a:solidFill>
              </a:rPr>
              <a:t> </a:t>
            </a:r>
            <a:r>
              <a:rPr lang="en-US" altLang="en-US" sz="2400" dirty="0">
                <a:solidFill>
                  <a:srgbClr val="000000"/>
                </a:solidFill>
                <a:latin typeface="+mn-lt"/>
              </a:rPr>
              <a:t>in the C++ Standard Library.</a:t>
            </a:r>
          </a:p>
          <a:p>
            <a:pPr eaLnBrk="1" hangingPunct="1"/>
            <a:r>
              <a:rPr lang="en-US" altLang="en-US" sz="2400" dirty="0">
                <a:solidFill>
                  <a:srgbClr val="000000"/>
                </a:solidFill>
                <a:latin typeface="+mn-lt"/>
              </a:rPr>
              <a:t>In this section, we’ll develop our own custom array class that’s preferable to built-in arrays.</a:t>
            </a:r>
          </a:p>
          <a:p>
            <a:pPr eaLnBrk="1" hangingPunct="1"/>
            <a:r>
              <a:rPr lang="en-US" altLang="en-US" sz="2400" dirty="0">
                <a:solidFill>
                  <a:srgbClr val="000000"/>
                </a:solidFill>
                <a:latin typeface="+mn-lt"/>
              </a:rPr>
              <a:t>In this example, we create a powerful</a:t>
            </a:r>
            <a:r>
              <a:rPr lang="en-US" altLang="en-US" sz="2400" dirty="0">
                <a:solidFill>
                  <a:srgbClr val="000000"/>
                </a:solidFill>
              </a:rPr>
              <a:t> </a:t>
            </a:r>
            <a:r>
              <a:rPr lang="en-US" altLang="en-US" sz="2400" dirty="0">
                <a:solidFill>
                  <a:srgbClr val="000000"/>
                </a:solidFill>
                <a:latin typeface="Consolas" panose="020B0609020204030204" pitchFamily="49" charset="0"/>
              </a:rPr>
              <a:t>Array</a:t>
            </a:r>
            <a:r>
              <a:rPr lang="en-US" altLang="en-US" sz="2400" dirty="0">
                <a:solidFill>
                  <a:srgbClr val="000000"/>
                </a:solidFill>
              </a:rPr>
              <a:t> </a:t>
            </a:r>
            <a:r>
              <a:rPr lang="en-US" altLang="en-US" sz="2400" dirty="0">
                <a:solidFill>
                  <a:srgbClr val="000000"/>
                </a:solidFill>
                <a:latin typeface="+mn-lt"/>
              </a:rPr>
              <a:t>class</a:t>
            </a:r>
            <a:r>
              <a:rPr lang="en-US" altLang="en-US" sz="2400" dirty="0" smtClean="0">
                <a:solidFill>
                  <a:srgbClr val="000000"/>
                </a:solidFill>
                <a:latin typeface="+mn-lt"/>
              </a:rPr>
              <a:t>:</a:t>
            </a:r>
            <a:endParaRPr lang="en-US" altLang="en-US" sz="2400" dirty="0">
              <a:solidFill>
                <a:srgbClr val="000000"/>
              </a:solidFill>
            </a:endParaRPr>
          </a:p>
          <a:p>
            <a:pPr lvl="1" eaLnBrk="1" hangingPunct="1"/>
            <a:r>
              <a:rPr lang="en-US" altLang="en-US" sz="2400" dirty="0">
                <a:solidFill>
                  <a:srgbClr val="000000"/>
                </a:solidFill>
                <a:latin typeface="+mn-lt"/>
              </a:rPr>
              <a:t>Performs range checking.</a:t>
            </a:r>
          </a:p>
          <a:p>
            <a:pPr lvl="1" eaLnBrk="1" hangingPunct="1"/>
            <a:r>
              <a:rPr lang="en-US" altLang="en-US" sz="2400" dirty="0">
                <a:solidFill>
                  <a:srgbClr val="000000"/>
                </a:solidFill>
                <a:latin typeface="+mn-lt"/>
              </a:rPr>
              <a:t>Allows one</a:t>
            </a:r>
            <a:r>
              <a:rPr lang="en-US" altLang="en-US" sz="2400" dirty="0">
                <a:solidFill>
                  <a:srgbClr val="000000"/>
                </a:solidFill>
              </a:rPr>
              <a:t> </a:t>
            </a:r>
            <a:r>
              <a:rPr lang="en-US" altLang="en-US" sz="2400" dirty="0">
                <a:solidFill>
                  <a:srgbClr val="000000"/>
                </a:solidFill>
                <a:latin typeface="Consolas" panose="020B0609020204030204" pitchFamily="49" charset="0"/>
              </a:rPr>
              <a:t>Array</a:t>
            </a:r>
            <a:r>
              <a:rPr lang="en-US" altLang="en-US" sz="2400" dirty="0">
                <a:solidFill>
                  <a:srgbClr val="000000"/>
                </a:solidFill>
              </a:rPr>
              <a:t> </a:t>
            </a:r>
            <a:r>
              <a:rPr lang="en-US" altLang="en-US" sz="2400" dirty="0">
                <a:solidFill>
                  <a:srgbClr val="000000"/>
                </a:solidFill>
                <a:latin typeface="+mn-lt"/>
              </a:rPr>
              <a:t>object to be assigned to another with the assignment operator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6055250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10.10 Case </a:t>
            </a:r>
            <a:r>
              <a:rPr lang="en-US" dirty="0">
                <a:solidFill>
                  <a:schemeClr val="tx2"/>
                </a:solidFill>
                <a:latin typeface="Times New Roman" panose="02020603050405020304" pitchFamily="18" charset="0"/>
                <a:cs typeface="Times New Roman" panose="02020603050405020304" pitchFamily="18" charset="0"/>
              </a:rPr>
              <a:t>Study: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IN" dirty="0"/>
          </a:p>
        </p:txBody>
      </p:sp>
      <p:sp>
        <p:nvSpPr>
          <p:cNvPr id="3" name="Text Placeholder 2"/>
          <p:cNvSpPr>
            <a:spLocks noGrp="1"/>
          </p:cNvSpPr>
          <p:nvPr>
            <p:ph type="body" idx="1"/>
          </p:nvPr>
        </p:nvSpPr>
        <p:spPr/>
        <p:txBody>
          <a:bodyPr/>
          <a:lstStyle/>
          <a:p>
            <a:pPr lvl="1" eaLnBrk="1" hangingPunct="1"/>
            <a:r>
              <a:rPr lang="en-US" altLang="en-US" sz="2400" dirty="0">
                <a:solidFill>
                  <a:srgbClr val="000000"/>
                </a:solidFill>
                <a:latin typeface="+mn-lt"/>
              </a:rPr>
              <a:t>Objects know their own size.</a:t>
            </a:r>
          </a:p>
          <a:p>
            <a:pPr lvl="1" eaLnBrk="1" hangingPunct="1"/>
            <a:r>
              <a:rPr lang="en-US" altLang="en-US" sz="2400" dirty="0">
                <a:solidFill>
                  <a:srgbClr val="000000"/>
                </a:solidFill>
                <a:latin typeface="+mn-lt"/>
              </a:rPr>
              <a:t>Input or output entire arrays with the stream extraction and stream insertion operators, respectively.</a:t>
            </a:r>
          </a:p>
          <a:p>
            <a:pPr lvl="1" eaLnBrk="1" hangingPunct="1"/>
            <a:r>
              <a:rPr lang="en-US" altLang="en-US" sz="2400" dirty="0">
                <a:solidFill>
                  <a:srgbClr val="000000"/>
                </a:solidFill>
                <a:latin typeface="+mn-lt"/>
              </a:rPr>
              <a:t>Can compare </a:t>
            </a:r>
            <a:r>
              <a:rPr lang="en-US" altLang="en-US" sz="2400" dirty="0">
                <a:solidFill>
                  <a:srgbClr val="000000"/>
                </a:solidFill>
                <a:latin typeface="Consolas" panose="020B0609020204030204" pitchFamily="49" charset="0"/>
              </a:rPr>
              <a:t>Arrays</a:t>
            </a:r>
            <a:r>
              <a:rPr lang="en-US" altLang="en-US" sz="2400" dirty="0">
                <a:solidFill>
                  <a:srgbClr val="000000"/>
                </a:solidFill>
                <a:latin typeface="+mn-lt"/>
              </a:rPr>
              <a:t> with the equality operators</a:t>
            </a:r>
            <a:r>
              <a:rPr lang="en-US" altLang="en-US" sz="2400" dirty="0">
                <a:solidFill>
                  <a:srgbClr val="000000"/>
                </a:solidFill>
                <a:latin typeface="Consolas" panose="020B0609020204030204" pitchFamily="49" charset="0"/>
              </a:rPr>
              <a:t> == </a:t>
            </a:r>
            <a:r>
              <a:rPr lang="en-US" altLang="en-US" sz="2400" dirty="0">
                <a:solidFill>
                  <a:srgbClr val="000000"/>
                </a:solidFill>
                <a:latin typeface="+mn-lt"/>
              </a:rPr>
              <a:t>and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a:t>
            </a:r>
          </a:p>
          <a:p>
            <a:pPr eaLnBrk="1" hangingPunct="1"/>
            <a:r>
              <a:rPr lang="en-US" altLang="en-US" sz="2400" dirty="0">
                <a:solidFill>
                  <a:srgbClr val="000000"/>
                </a:solidFill>
                <a:latin typeface="+mn-lt"/>
              </a:rPr>
              <a:t>C++ Standard Library class template </a:t>
            </a:r>
            <a:r>
              <a:rPr lang="en-US" altLang="en-US" sz="2400" dirty="0">
                <a:solidFill>
                  <a:srgbClr val="000000"/>
                </a:solidFill>
                <a:latin typeface="Consolas" panose="020B0609020204030204" pitchFamily="49" charset="0"/>
              </a:rPr>
              <a:t>vector</a:t>
            </a:r>
            <a:r>
              <a:rPr lang="en-US" altLang="en-US" sz="2400" dirty="0">
                <a:solidFill>
                  <a:srgbClr val="000000"/>
                </a:solidFill>
                <a:latin typeface="+mn-lt"/>
              </a:rPr>
              <a:t> provides many of these capabilities as well</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417049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10.9 </a:t>
            </a:r>
            <a:r>
              <a:rPr lang="en-IN" dirty="0">
                <a:latin typeface="Consolas" panose="020B0609020204030204" pitchFamily="49" charset="0"/>
              </a:rPr>
              <a:t>Array</a:t>
            </a:r>
            <a:r>
              <a:rPr lang="en-IN" dirty="0"/>
              <a:t> Class Test </a:t>
            </a:r>
            <a:r>
              <a:rPr lang="en-IN" dirty="0" smtClean="0"/>
              <a:t>Program </a:t>
            </a:r>
            <a:r>
              <a:rPr lang="en-IN" sz="2000" b="0" dirty="0" smtClean="0"/>
              <a:t>(1 of 5)</a:t>
            </a:r>
            <a:endParaRPr lang="en-US" sz="2000" b="0" dirty="0"/>
          </a:p>
        </p:txBody>
      </p:sp>
      <p:pic>
        <p:nvPicPr>
          <p:cNvPr id="4" name="Picture 3" descr="Computer code has 71 lines. The lines read as follows. Line 1. forward slash forward slash Fig period 10 period 9 colon f i g 10 underscore 09 period c p p. Line 2. forward slash forward slash Array class test program period. Line 3. hash include left angle bracket i o stream right angle bracket. Line 4. hash include left angle bracket s t d except right angle bracket. Line 5. hash include double quote Array period h double quote. Line 6. using namespace s t d semicolon. Line 7. blank. Line 8. i n t main left parenthesis right parenthesis left brace. Line 9, indented once. Array integers 1 left brace 7 right brace semicolon forward slash forward slash seven hyphen element Array. Line 10, indented once. Array integers 2 semicolon forward slash forward slash 10 hyphen element Array by default. Lines 9 and 10 are highlighted. Line 11. blank. Line 12, indented once. forward slash forward slash print integers 1 size and contents. Line 13, indented once. c out left angle bracket left angle bracket double quote Size of Array integers 1 is double quote left angle bracket left angle bracket integers 1 period get Size left parenthesis right parenthesis. The words, integers 1 period get Size left parenthesis right parenthesis are highlighted. Line 14, indented twice. left angle bracket left angle bracket double quote back slash n Array after initialization colon double quote left angle bracket left angle bracket integers 1 semicolon. Line 15. blank. Line 16, indented once. forward slash forward slash print integers2 size and contents. Line 17, indented once. c out left angle bracket left angle bracket double quote back slash n Size of Array integers 2 is double quote left angle bracket left angle bracket integers 2 period get Size left parenthesis right parenthesis. The words, integers 2 period get Size left parenthesis right parenthesis are highlighted. Line 18, indented twice. left angle bracket left angle bracket double quote back slash n Array after initialization colon double quote left angle bracket left angle bracket integers 2 semicolon. Line 19. blank. Line 20, indented once. forward slash forward slash input and print integers 1 and integers 2. Line 21, indented once. c out left angle bracket left angle bracket double quote back slash n Enter 17 integers colon double quote left angle bracket left angle bracket end l semicolon. Line 22, indented once. c in right angle bracket right angle bracket integers 1 right angle bracket right angle bracket integers 2 semicolon. This line is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02" y="1600200"/>
            <a:ext cx="6437937" cy="4346286"/>
          </a:xfrm>
          <a:prstGeom prst="rect">
            <a:avLst/>
          </a:prstGeom>
        </p:spPr>
      </p:pic>
    </p:spTree>
    <p:extLst>
      <p:ext uri="{BB962C8B-B14F-4D97-AF65-F5344CB8AC3E}">
        <p14:creationId xmlns:p14="http://schemas.microsoft.com/office/powerpoint/2010/main" val="1379121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10.2 Using the Overloaded </a:t>
            </a:r>
            <a:r>
              <a:rPr lang="en-US" dirty="0">
                <a:solidFill>
                  <a:schemeClr val="tx2"/>
                </a:solidFill>
                <a:latin typeface="Times New Roman" panose="02020603050405020304" pitchFamily="18" charset="0"/>
                <a:cs typeface="Times New Roman" panose="02020603050405020304" pitchFamily="18" charset="0"/>
              </a:rPr>
              <a:t>Operators of Standard Library Class </a:t>
            </a:r>
            <a:r>
              <a:rPr lang="en-US" dirty="0" smtClean="0">
                <a:solidFill>
                  <a:schemeClr val="tx2"/>
                </a:solidFill>
                <a:latin typeface="Consolas" panose="020B0609020204030204" pitchFamily="49" charset="0"/>
                <a:cs typeface="Times New Roman" panose="02020603050405020304" pitchFamily="18" charset="0"/>
              </a:rPr>
              <a:t>string </a:t>
            </a:r>
            <a:r>
              <a:rPr lang="en-US" sz="2000" b="0" dirty="0" smtClean="0"/>
              <a:t>(1 </a:t>
            </a:r>
            <a:r>
              <a:rPr lang="en-US" sz="2000" b="0" dirty="0"/>
              <a:t>of 6)</a:t>
            </a:r>
            <a:endParaRPr lang="en-US" sz="2000" dirty="0">
              <a:solidFill>
                <a:schemeClr val="tx2"/>
              </a:solidFill>
              <a:latin typeface="Consolas" panose="020B0609020204030204" pitchFamily="49"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Figure 10.1 demonstrates many of class </a:t>
            </a:r>
            <a:r>
              <a:rPr lang="en-US" altLang="en-US" sz="2400" dirty="0">
                <a:solidFill>
                  <a:srgbClr val="000000"/>
                </a:solidFill>
                <a:latin typeface="Consolas" panose="020B0609020204030204" pitchFamily="49" charset="0"/>
              </a:rPr>
              <a:t>string’s </a:t>
            </a:r>
            <a:r>
              <a:rPr lang="en-US" altLang="en-US" sz="2400" dirty="0">
                <a:solidFill>
                  <a:srgbClr val="000000"/>
                </a:solidFill>
                <a:latin typeface="+mn-lt"/>
              </a:rPr>
              <a:t>overloaded operators and several other useful member functions, including </a:t>
            </a:r>
            <a:r>
              <a:rPr lang="en-US" altLang="en-US" sz="2400" dirty="0" smtClean="0">
                <a:solidFill>
                  <a:srgbClr val="000000"/>
                </a:solidFill>
                <a:latin typeface="Consolas" panose="020B0609020204030204" pitchFamily="49" charset="0"/>
              </a:rPr>
              <a:t>empty</a:t>
            </a:r>
            <a:r>
              <a:rPr lang="en-US" altLang="en-US" sz="2400" dirty="0" smtClean="0">
                <a:solidFill>
                  <a:srgbClr val="000000"/>
                </a:solidFill>
                <a:latin typeface="+mn-lt"/>
              </a:rPr>
              <a:t>,</a:t>
            </a:r>
            <a:r>
              <a:rPr lang="en-US" altLang="en-US" sz="2400" dirty="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substr </a:t>
            </a:r>
            <a:r>
              <a:rPr lang="en-US" altLang="en-US" sz="2400" dirty="0">
                <a:solidFill>
                  <a:srgbClr val="000000"/>
                </a:solidFill>
                <a:latin typeface="+mn-lt"/>
              </a:rPr>
              <a:t>and </a:t>
            </a:r>
            <a:r>
              <a:rPr lang="en-US" altLang="en-US" sz="2400" dirty="0">
                <a:solidFill>
                  <a:srgbClr val="000000"/>
                </a:solidFill>
                <a:latin typeface="Consolas" panose="020B0609020204030204" pitchFamily="49" charset="0"/>
              </a:rPr>
              <a:t>at</a:t>
            </a:r>
            <a:r>
              <a:rPr lang="en-US" altLang="en-US" sz="2400" dirty="0" smtClean="0">
                <a:solidFill>
                  <a:srgbClr val="000000"/>
                </a:solidFill>
                <a:latin typeface="Consolas" panose="020B0609020204030204" pitchFamily="49" charset="0"/>
              </a:rPr>
              <a:t>.</a:t>
            </a:r>
            <a:endParaRPr lang="en-US" altLang="en-US" sz="2400" dirty="0">
              <a:solidFill>
                <a:srgbClr val="000000"/>
              </a:solidFill>
              <a:latin typeface="Consolas" panose="020B0609020204030204" pitchFamily="49" charset="0"/>
            </a:endParaRPr>
          </a:p>
          <a:p>
            <a:pPr eaLnBrk="1" hangingPunct="1"/>
            <a:r>
              <a:rPr lang="en-US" altLang="en-US" sz="2400" dirty="0">
                <a:solidFill>
                  <a:srgbClr val="000000"/>
                </a:solidFill>
                <a:latin typeface="+mn-lt"/>
              </a:rPr>
              <a:t>Function </a:t>
            </a:r>
            <a:r>
              <a:rPr lang="en-US" altLang="en-US" sz="2400" dirty="0">
                <a:solidFill>
                  <a:srgbClr val="000000"/>
                </a:solidFill>
                <a:latin typeface="Consolas" panose="020B0609020204030204" pitchFamily="49" charset="0"/>
              </a:rPr>
              <a:t>empty</a:t>
            </a:r>
            <a:r>
              <a:rPr lang="en-US" altLang="en-US" sz="2400" dirty="0">
                <a:solidFill>
                  <a:srgbClr val="000000"/>
                </a:solidFill>
                <a:latin typeface="+mn-lt"/>
              </a:rPr>
              <a:t> determines whether a </a:t>
            </a:r>
            <a:r>
              <a:rPr lang="en-US" altLang="en-US" sz="2400" dirty="0">
                <a:solidFill>
                  <a:srgbClr val="000000"/>
                </a:solidFill>
                <a:latin typeface="Consolas" panose="020B0609020204030204" pitchFamily="49" charset="0"/>
              </a:rPr>
              <a:t>string</a:t>
            </a:r>
            <a:r>
              <a:rPr lang="en-US" altLang="en-US" sz="2400" dirty="0">
                <a:solidFill>
                  <a:srgbClr val="000000"/>
                </a:solidFill>
                <a:latin typeface="+mn-lt"/>
              </a:rPr>
              <a:t> is empty, function </a:t>
            </a:r>
            <a:r>
              <a:rPr lang="en-US" altLang="en-US" sz="2400" dirty="0">
                <a:solidFill>
                  <a:srgbClr val="000000"/>
                </a:solidFill>
                <a:latin typeface="Consolas" panose="020B0609020204030204" pitchFamily="49" charset="0"/>
              </a:rPr>
              <a:t>substr</a:t>
            </a:r>
            <a:r>
              <a:rPr lang="en-US" altLang="en-US" sz="2400" dirty="0">
                <a:solidFill>
                  <a:srgbClr val="000000"/>
                </a:solidFill>
                <a:latin typeface="+mn-lt"/>
              </a:rPr>
              <a:t> (for “substring”) returns a </a:t>
            </a:r>
            <a:r>
              <a:rPr lang="en-US" altLang="en-US" sz="2400" dirty="0">
                <a:solidFill>
                  <a:srgbClr val="000000"/>
                </a:solidFill>
                <a:latin typeface="Consolas" panose="020B0609020204030204" pitchFamily="49" charset="0"/>
              </a:rPr>
              <a:t>string</a:t>
            </a:r>
            <a:r>
              <a:rPr lang="en-US" altLang="en-US" sz="2400" dirty="0">
                <a:solidFill>
                  <a:srgbClr val="000000"/>
                </a:solidFill>
                <a:latin typeface="+mn-lt"/>
              </a:rPr>
              <a:t> that’s a portion of an existing </a:t>
            </a:r>
            <a:r>
              <a:rPr lang="en-US" altLang="en-US" sz="2400" dirty="0">
                <a:solidFill>
                  <a:srgbClr val="000000"/>
                </a:solidFill>
                <a:latin typeface="Consolas" panose="020B0609020204030204" pitchFamily="49" charset="0"/>
              </a:rPr>
              <a:t>string</a:t>
            </a:r>
            <a:r>
              <a:rPr lang="en-US" altLang="en-US" sz="2400" dirty="0">
                <a:solidFill>
                  <a:srgbClr val="000000"/>
                </a:solidFill>
                <a:latin typeface="+mn-lt"/>
              </a:rPr>
              <a:t> and function </a:t>
            </a:r>
            <a:r>
              <a:rPr lang="en-US" altLang="en-US" sz="2400" dirty="0">
                <a:solidFill>
                  <a:srgbClr val="000000"/>
                </a:solidFill>
                <a:latin typeface="Consolas" panose="020B0609020204030204" pitchFamily="49" charset="0"/>
              </a:rPr>
              <a:t>at</a:t>
            </a:r>
            <a:r>
              <a:rPr lang="en-US" altLang="en-US" sz="2400" dirty="0">
                <a:solidFill>
                  <a:srgbClr val="000000"/>
                </a:solidFill>
                <a:latin typeface="+mn-lt"/>
              </a:rPr>
              <a:t> returns the character at a specific index in a </a:t>
            </a:r>
            <a:r>
              <a:rPr lang="en-US" altLang="en-US" sz="2400" dirty="0">
                <a:solidFill>
                  <a:srgbClr val="000000"/>
                </a:solidFill>
                <a:latin typeface="Consolas" panose="020B0609020204030204" pitchFamily="49" charset="0"/>
              </a:rPr>
              <a:t>string</a:t>
            </a:r>
            <a:r>
              <a:rPr lang="en-US" altLang="en-US" sz="2400" dirty="0">
                <a:solidFill>
                  <a:srgbClr val="000000"/>
                </a:solidFill>
                <a:latin typeface="+mn-lt"/>
              </a:rPr>
              <a:t> (after checking that the index is in range</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Chapter 21 presents class string in detail</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8328058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10.9 </a:t>
            </a:r>
            <a:r>
              <a:rPr lang="en-IN" dirty="0">
                <a:latin typeface="Consolas" panose="020B0609020204030204" pitchFamily="49" charset="0"/>
              </a:rPr>
              <a:t>Array</a:t>
            </a:r>
            <a:r>
              <a:rPr lang="en-IN" dirty="0"/>
              <a:t> Class Test Program </a:t>
            </a:r>
            <a:r>
              <a:rPr lang="en-IN" sz="2000" b="0" dirty="0" smtClean="0"/>
              <a:t>(2 </a:t>
            </a:r>
            <a:r>
              <a:rPr lang="en-IN" sz="2000" b="0" dirty="0"/>
              <a:t>of 5)</a:t>
            </a:r>
            <a:endParaRPr lang="en-US" dirty="0"/>
          </a:p>
        </p:txBody>
      </p:sp>
      <p:pic>
        <p:nvPicPr>
          <p:cNvPr id="4" name="Picture 3" descr="The code continues. Line 23. blank. Line 24, indented once. c out left angle bracket left angle bracket double quote back slash n After input comma the Arrays contain colon back slash n double quote. Line 25, indented twice. left angle bracket left angle bracket double quote integers 1 colon double quote left angle bracket left angle bracket integers 1. The words, left angle bracket left angle bracket integers 1 are highlighted. Line 26, indented twice. left angle bracket left angle bracket double quote integers 2 colon double quote left angle bracket left angle bracket integers 2 semicolon. The words, left angle bracket left angle bracket integers 2 semicolon are highlighted. Line 27. blank. Line 28, indented once. forward slash forward slash use overloaded inequality left parenthesis exclamation point equals right parenthesis operator. Line 29, indented once. c out left angle bracket left angle bracket double quote back slash n Evaluating colon integers 1 exclamation point equals integers 2 double quote left angle bracket left angle bracket end l semicolon. Line 30. blank. Line 31, indented once. if left parenthesis integers 1 exclamation point equals integers 2 right parenthesis left brace. The words, integers 1 exclamation point equals integers 2 are highlighted. Line 32, indented twice. c out left angle bracket left angle bracket double quote integers 1 and integers 2 are not equal double quote left angle bracket left angle bracket end l semicolon. Line 33, indented once. right brace. Line 34. blank. Line 35, indented once. forward slash forward slash create Array integers 3 using integers 1 as an. Line 36, indented once. forward slash forward slash initializer semicolon print size and contents. Line 37, indented once. Array integers 3 left brace integers 1 right brace semicolon forward slash forward slash invokes copy constructor. Lines 35 to 37 are highlighted. Line 38. blank. Line 39, indented once. c out left angle bracket left angle bracket double quote back slash n Size of Array integers 3 is double quote left angle bracket left angle bracket integers 3 period get Size left parenthesis right parenthesis. The words, integers 3 period get Size left parenthesis right parenthesis are highlighted. Line 40, indented twice. left angle bracket left angle bracket double quote back slash n Array after initialization colon double quote left angle bracket left angle bracket integers3 semicolon. Line 41. blank."/>
          <p:cNvPicPr>
            <a:picLocks noChangeAspect="1"/>
          </p:cNvPicPr>
          <p:nvPr/>
        </p:nvPicPr>
        <p:blipFill>
          <a:blip r:embed="rId2"/>
          <a:stretch>
            <a:fillRect/>
          </a:stretch>
        </p:blipFill>
        <p:spPr>
          <a:xfrm>
            <a:off x="993368" y="1741182"/>
            <a:ext cx="7294242" cy="4108135"/>
          </a:xfrm>
          <a:prstGeom prst="rect">
            <a:avLst/>
          </a:prstGeom>
        </p:spPr>
      </p:pic>
    </p:spTree>
    <p:extLst>
      <p:ext uri="{BB962C8B-B14F-4D97-AF65-F5344CB8AC3E}">
        <p14:creationId xmlns:p14="http://schemas.microsoft.com/office/powerpoint/2010/main" val="1793046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10.9 </a:t>
            </a:r>
            <a:r>
              <a:rPr lang="en-IN" dirty="0">
                <a:latin typeface="Consolas" panose="020B0609020204030204" pitchFamily="49" charset="0"/>
              </a:rPr>
              <a:t>Array</a:t>
            </a:r>
            <a:r>
              <a:rPr lang="en-IN" dirty="0"/>
              <a:t> Class Test Program </a:t>
            </a:r>
            <a:r>
              <a:rPr lang="en-IN" sz="2000" b="0" dirty="0" smtClean="0"/>
              <a:t>(3 </a:t>
            </a:r>
            <a:r>
              <a:rPr lang="en-IN" sz="2000" b="0" dirty="0"/>
              <a:t>of 5)</a:t>
            </a:r>
            <a:endParaRPr lang="en-US" dirty="0"/>
          </a:p>
        </p:txBody>
      </p:sp>
      <p:pic>
        <p:nvPicPr>
          <p:cNvPr id="4" name="Picture 3" descr="The code continues. Line 42, indented once. forward slash forward slash use overloaded assignment left parenthesis equals right parenthesis operator. Line 43, indented once. c out left angle bracket left angle bracket double quote back slash n Assigning integers 2 to integers 1 colon double quote left angle bracket left angle bracket end l semicolon. Line 44, indented once. integers 1 equals integers 2 semicolon forward slash forward slash note target Array is smaller. This line is highlighted. Line 45. blank. Line 46, indented once. c out left angle bracket left angle bracket double quote integers 1 colon double quote left angle bracket left angle bracket integers 1 left angle bracket left angle bracket double quote integers 2 colon double quote left angle bracket left angle bracket integers 2 semicolon. The words, left angle bracket double quote integers 1, left angle bracket double quote integers 2 are highlighted. Line 47. blank. Line 48, indented once. forward slash forward slash use overloaded equality left parenthesis equals equals right parenthesis operator. Line 49, indented once. c out left angle bracket left angle bracket double quote back slash n Evaluating colon integers 1 equals equals integers 2 double quote left angle bracket left angle bracket end l semicolon. Line 50. blank. Line 51. FALSE if left parenthesis integers 1 equals equals integers 2 right parenthesis left brace. the words, integers 1 equals equals integers 2 are highlighted. Line 52, indented twice. c out left angle bracket left angle bracket double quote integers 1 and integers 2 are equal double quote left angle bracket left angle bracket end l semicolon. Line 53, indented once. right brace. Line 54. blank. Line 55, indented once. forward slash forward slash use overloaded subscript operator to create r value. Line 56, indented once. c out left angle bracket left angle bracket double quote back slash n integers 1 left bracket 5 right bracket is double quote left angle bracket left angle bracket integers 1 left bracket 5 right bracket semicolon. The words, integers1 left bracket 5 right bracket are highlighted. Line 57. blank. Line 58, indented once. forward slash forward slash use overloaded subscript operator to create l value. Line 59, indented once. c out left angle bracket left angle bracket double quote back slash n back slash n Assigning 1000 to integers 1 left bracket 5 right bracket double quote left angle bracket left angle bracket end l semicolon. Line 60, indented once. integers 1 left bracket 5 right bracket equals 1000 semicolon. This line is highlighted. Line 61, indented once. c out left angle bracket left angle bracket double quote integers 1 colon double quote left angle bracket left angle bracket integers 1 semicolon. The words, left angle bracket integers 1 are highlighted."/>
          <p:cNvPicPr>
            <a:picLocks noChangeAspect="1"/>
          </p:cNvPicPr>
          <p:nvPr/>
        </p:nvPicPr>
        <p:blipFill>
          <a:blip r:embed="rId2"/>
          <a:stretch>
            <a:fillRect/>
          </a:stretch>
        </p:blipFill>
        <p:spPr>
          <a:xfrm>
            <a:off x="914404" y="1600200"/>
            <a:ext cx="7701117" cy="4381311"/>
          </a:xfrm>
          <a:prstGeom prst="rect">
            <a:avLst/>
          </a:prstGeom>
        </p:spPr>
      </p:pic>
    </p:spTree>
    <p:extLst>
      <p:ext uri="{BB962C8B-B14F-4D97-AF65-F5344CB8AC3E}">
        <p14:creationId xmlns:p14="http://schemas.microsoft.com/office/powerpoint/2010/main" val="23963460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10.9 </a:t>
            </a:r>
            <a:r>
              <a:rPr lang="en-IN" dirty="0">
                <a:latin typeface="Consolas" panose="020B0609020204030204" pitchFamily="49" charset="0"/>
              </a:rPr>
              <a:t>Array</a:t>
            </a:r>
            <a:r>
              <a:rPr lang="en-IN" dirty="0"/>
              <a:t> Class Test Program </a:t>
            </a:r>
            <a:r>
              <a:rPr lang="en-IN" sz="2000" b="0" dirty="0" smtClean="0"/>
              <a:t>(4 </a:t>
            </a:r>
            <a:r>
              <a:rPr lang="en-IN" sz="2000" b="0" dirty="0"/>
              <a:t>of 5)</a:t>
            </a:r>
            <a:endParaRPr lang="en-US" dirty="0"/>
          </a:p>
        </p:txBody>
      </p:sp>
      <p:pic>
        <p:nvPicPr>
          <p:cNvPr id="4" name="Picture 3" descr="The code continues. Line 62. blank. Line 63, indented once. forward slash forward slash attempt to use out hyphen of hyphen range subscript. Line 64, indented once. try left brace. Line 65, indented twice. c out left angle bracket left angle bracket double quote back slash n Attempt to assign 1000 to integers 1 left bracket 15 right bracket double quote left angle bracket left angle bracket end l semicolon. Line 66, indented twice. integers 1 left bracket 15 right bracket equals 1000 semicolon forward slash forward slash ERROR colon subscript out of range. This line is highlighted. Line 67, indented once. right brace. Line 68, indented once. catch left parenthesis out underscore of underscore range ampersand ex right parenthesis left brace. Line 69, indented twice. c out left angle bracket left angle bracket double quote An exception occurred colon double quote left angle bracket left angle bracket ex period what left parenthesis right parenthesis left angle bracket left angle bracket end l semicolon. Line 70, indented once. right brace. Line 71. right brace. Computer code output has 23 lines. The lines read as follows. Line 1. Size of Array integers 1 is 7. Line 2. Array after initialization colon 0 0 0 0 0 0 0. Line 3. Size of Array integers 2 is 10. Line 4. Array after initialization colon 0 0 0 0 0 0 0 0 0 0. Line 5. Enter 17 integers colon. Line 6. 1 2 3 4 5 6 7 8 9 10 11 12 13 14 15 16 17. Line 7. After input comma the Arrays contain colon. Line 8. Integers 1 colon 1 2 3 4 5 6 7. Line 9. Integers 2 colon 8 9 10 11 12 13 14 15 16 17."/>
          <p:cNvPicPr>
            <a:picLocks noChangeAspect="1"/>
          </p:cNvPicPr>
          <p:nvPr/>
        </p:nvPicPr>
        <p:blipFill rotWithShape="1">
          <a:blip r:embed="rId2">
            <a:extLst>
              <a:ext uri="{28A0092B-C50C-407E-A947-70E740481C1C}">
                <a14:useLocalDpi xmlns:a14="http://schemas.microsoft.com/office/drawing/2010/main" val="0"/>
              </a:ext>
            </a:extLst>
          </a:blip>
          <a:srcRect t="990"/>
          <a:stretch/>
        </p:blipFill>
        <p:spPr>
          <a:xfrm>
            <a:off x="771530" y="1643063"/>
            <a:ext cx="6989710" cy="4286136"/>
          </a:xfrm>
          <a:prstGeom prst="rect">
            <a:avLst/>
          </a:prstGeom>
        </p:spPr>
      </p:pic>
    </p:spTree>
    <p:extLst>
      <p:ext uri="{BB962C8B-B14F-4D97-AF65-F5344CB8AC3E}">
        <p14:creationId xmlns:p14="http://schemas.microsoft.com/office/powerpoint/2010/main" val="3326608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10.9 </a:t>
            </a:r>
            <a:r>
              <a:rPr lang="en-IN" dirty="0">
                <a:latin typeface="Consolas" panose="020B0609020204030204" pitchFamily="49" charset="0"/>
              </a:rPr>
              <a:t>Array</a:t>
            </a:r>
            <a:r>
              <a:rPr lang="en-IN" dirty="0"/>
              <a:t> Class Test Program </a:t>
            </a:r>
            <a:r>
              <a:rPr lang="en-IN" sz="2000" b="0" dirty="0" smtClean="0"/>
              <a:t>(5 </a:t>
            </a:r>
            <a:r>
              <a:rPr lang="en-IN" sz="2000" b="0" dirty="0"/>
              <a:t>of 5)</a:t>
            </a:r>
            <a:endParaRPr lang="en-US" dirty="0"/>
          </a:p>
        </p:txBody>
      </p:sp>
      <p:pic>
        <p:nvPicPr>
          <p:cNvPr id="5" name="Picture 4" descr="The output continues. Line 10. Evaluating colon integers 1 exclamation point equals integers 2. Line 11. Integers 1 and integers 2 are not equal. Line 12. Size of Array integers3 is 7. Line 13. Array after initialization colon 1 2 3 4 5 6 7. Line 14. Assigning integers2 to integers1 colon. Line 15. Integers 1 colon 8 9 10 11 12 13 14 15 16 17. Line 16. Integers 2 colon 8 9 10 11 12 13 14 15 16 17. Line 17. Evaluating colon integers 1 equals equals integers 2. Line 18. Integers 1 and integers 2 are equal. Line 19. Integers 1 left bracket 5 right bracket is 13. Line 20. Assigning 1000 to integers1 left bracket 5 right bracket. Line 21. Integers 1 colon 8 9 10 11 12 1000 14 15 16 17. Line 22. Attempt to assign 1000 to integers 1 left bracket 15 right bracket. Line 23. An exception occurred colon Subscript out of ran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641773"/>
            <a:ext cx="7493915" cy="3980855"/>
          </a:xfrm>
          <a:prstGeom prst="rect">
            <a:avLst/>
          </a:prstGeom>
        </p:spPr>
      </p:pic>
    </p:spTree>
    <p:extLst>
      <p:ext uri="{BB962C8B-B14F-4D97-AF65-F5344CB8AC3E}">
        <p14:creationId xmlns:p14="http://schemas.microsoft.com/office/powerpoint/2010/main" val="40522281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10.10.1 </a:t>
            </a:r>
            <a:r>
              <a:rPr lang="en-US" dirty="0" smtClean="0">
                <a:solidFill>
                  <a:schemeClr val="tx2"/>
                </a:solidFill>
                <a:latin typeface="Times New Roman" panose="02020603050405020304" pitchFamily="18" charset="0"/>
                <a:cs typeface="Times New Roman" panose="02020603050405020304" pitchFamily="18" charset="0"/>
              </a:rPr>
              <a:t>Using </a:t>
            </a:r>
            <a:r>
              <a:rPr lang="en-US" dirty="0">
                <a:solidFill>
                  <a:schemeClr val="tx2"/>
                </a:solidFill>
                <a:latin typeface="Times New Roman" panose="02020603050405020304" pitchFamily="18" charset="0"/>
                <a:cs typeface="Times New Roman" panose="02020603050405020304" pitchFamily="18" charset="0"/>
              </a:rPr>
              <a:t>the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(1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457200" y="1600200"/>
            <a:ext cx="8229600" cy="1945077"/>
          </a:xfrm>
        </p:spPr>
        <p:txBody>
          <a:bodyPr/>
          <a:lstStyle/>
          <a:p>
            <a:pPr indent="-255600" eaLnBrk="1" hangingPunct="1"/>
            <a:r>
              <a:rPr lang="en-US" altLang="en-US" sz="2200" dirty="0">
                <a:solidFill>
                  <a:srgbClr val="000000"/>
                </a:solidFill>
                <a:latin typeface="+mn-lt"/>
              </a:rPr>
              <a:t>The </a:t>
            </a:r>
            <a:r>
              <a:rPr lang="en-US" altLang="en-US" sz="2200" dirty="0">
                <a:solidFill>
                  <a:srgbClr val="000000"/>
                </a:solidFill>
                <a:latin typeface="Consolas" panose="020B0609020204030204" pitchFamily="49" charset="0"/>
              </a:rPr>
              <a:t>Array</a:t>
            </a:r>
            <a:r>
              <a:rPr lang="en-US" altLang="en-US" sz="2200" dirty="0">
                <a:solidFill>
                  <a:srgbClr val="000000"/>
                </a:solidFill>
                <a:latin typeface="+mn-lt"/>
              </a:rPr>
              <a:t> </a:t>
            </a:r>
            <a:r>
              <a:rPr lang="en-US" altLang="en-US" sz="2200" b="1" dirty="0">
                <a:solidFill>
                  <a:schemeClr val="tx1"/>
                </a:solidFill>
                <a:latin typeface="+mn-lt"/>
              </a:rPr>
              <a:t>copy constructor </a:t>
            </a:r>
            <a:r>
              <a:rPr lang="en-US" altLang="en-US" sz="2200" dirty="0">
                <a:solidFill>
                  <a:srgbClr val="000000"/>
                </a:solidFill>
                <a:latin typeface="+mn-lt"/>
              </a:rPr>
              <a:t>copies the elements of one </a:t>
            </a:r>
            <a:r>
              <a:rPr lang="en-US" altLang="en-US" sz="2200" dirty="0">
                <a:solidFill>
                  <a:srgbClr val="000000"/>
                </a:solidFill>
                <a:latin typeface="Consolas" panose="020B0609020204030204" pitchFamily="49" charset="0"/>
              </a:rPr>
              <a:t>Array</a:t>
            </a:r>
            <a:r>
              <a:rPr lang="en-US" altLang="en-US" sz="2200" dirty="0">
                <a:solidFill>
                  <a:srgbClr val="000000"/>
                </a:solidFill>
                <a:latin typeface="+mn-lt"/>
              </a:rPr>
              <a:t> into another</a:t>
            </a:r>
            <a:r>
              <a:rPr lang="en-US" altLang="en-US" sz="2200" dirty="0" smtClean="0">
                <a:solidFill>
                  <a:srgbClr val="000000"/>
                </a:solidFill>
                <a:latin typeface="+mn-lt"/>
              </a:rPr>
              <a:t>.</a:t>
            </a:r>
            <a:endParaRPr lang="en-US" altLang="en-US" sz="2200" dirty="0">
              <a:solidFill>
                <a:srgbClr val="000000"/>
              </a:solidFill>
              <a:latin typeface="+mn-lt"/>
            </a:endParaRPr>
          </a:p>
          <a:p>
            <a:pPr indent="-255600" eaLnBrk="1" hangingPunct="1"/>
            <a:r>
              <a:rPr lang="en-US" altLang="en-US" sz="2200" dirty="0">
                <a:solidFill>
                  <a:srgbClr val="000000"/>
                </a:solidFill>
                <a:latin typeface="+mn-lt"/>
              </a:rPr>
              <a:t>The copy constructor can also be invoked by writing line 37 as</a:t>
            </a:r>
            <a:r>
              <a:rPr lang="en-US" altLang="en-US" sz="2200" dirty="0" smtClean="0">
                <a:solidFill>
                  <a:srgbClr val="000000"/>
                </a:solidFill>
                <a:latin typeface="+mn-lt"/>
              </a:rPr>
              <a:t>:</a:t>
            </a:r>
            <a:endParaRPr lang="en-US" altLang="en-US" sz="2200" dirty="0">
              <a:solidFill>
                <a:srgbClr val="000000"/>
              </a:solidFill>
              <a:latin typeface="+mn-lt"/>
            </a:endParaRPr>
          </a:p>
        </p:txBody>
      </p:sp>
      <p:pic>
        <p:nvPicPr>
          <p:cNvPr id="5" name="Picture 4" descr="Computer code reads, Array integers 3 equals integers 1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64" y="2998398"/>
            <a:ext cx="4815573" cy="546879"/>
          </a:xfrm>
          <a:prstGeom prst="rect">
            <a:avLst/>
          </a:prstGeom>
        </p:spPr>
      </p:pic>
      <p:sp>
        <p:nvSpPr>
          <p:cNvPr id="4" name="Content Placeholder 3"/>
          <p:cNvSpPr>
            <a:spLocks noGrp="1"/>
          </p:cNvSpPr>
          <p:nvPr>
            <p:ph idx="13"/>
          </p:nvPr>
        </p:nvSpPr>
        <p:spPr>
          <a:xfrm>
            <a:off x="457200" y="3832826"/>
            <a:ext cx="8229600" cy="2537493"/>
          </a:xfrm>
        </p:spPr>
        <p:txBody>
          <a:bodyPr/>
          <a:lstStyle/>
          <a:p>
            <a:pPr indent="-255600" eaLnBrk="1" hangingPunct="1"/>
            <a:r>
              <a:rPr lang="en-US" altLang="en-US" sz="2200" dirty="0">
                <a:solidFill>
                  <a:srgbClr val="000000"/>
                </a:solidFill>
                <a:latin typeface="+mn-lt"/>
              </a:rPr>
              <a:t>The equal sign in the preceding statement is </a:t>
            </a:r>
            <a:r>
              <a:rPr lang="en-US" altLang="en-US" sz="2200" b="1" dirty="0">
                <a:solidFill>
                  <a:srgbClr val="000000"/>
                </a:solidFill>
                <a:latin typeface="+mn-lt"/>
              </a:rPr>
              <a:t>not</a:t>
            </a:r>
            <a:r>
              <a:rPr lang="en-US" altLang="en-US" sz="2200" i="1" dirty="0">
                <a:solidFill>
                  <a:srgbClr val="000000"/>
                </a:solidFill>
                <a:latin typeface="+mn-lt"/>
              </a:rPr>
              <a:t> </a:t>
            </a:r>
            <a:r>
              <a:rPr lang="en-US" altLang="en-US" sz="2200" dirty="0">
                <a:solidFill>
                  <a:srgbClr val="000000"/>
                </a:solidFill>
                <a:latin typeface="+mn-lt"/>
              </a:rPr>
              <a:t>the assignment operator.</a:t>
            </a:r>
          </a:p>
          <a:p>
            <a:pPr indent="-255600" eaLnBrk="1" hangingPunct="1"/>
            <a:r>
              <a:rPr lang="en-US" altLang="en-US" sz="2200" dirty="0">
                <a:solidFill>
                  <a:srgbClr val="000000"/>
                </a:solidFill>
                <a:latin typeface="+mn-lt"/>
              </a:rPr>
              <a:t>When an equal sign appears in the declaration of an object, it invokes a constructor for that object.</a:t>
            </a:r>
          </a:p>
          <a:p>
            <a:pPr indent="-255600" eaLnBrk="1" hangingPunct="1"/>
            <a:r>
              <a:rPr lang="en-US" altLang="en-US" sz="2200" dirty="0">
                <a:solidFill>
                  <a:srgbClr val="000000"/>
                </a:solidFill>
                <a:latin typeface="+mn-lt"/>
              </a:rPr>
              <a:t>This form can be used to pass only a single argument to a constructor</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1384308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10.10.1 Using </a:t>
            </a:r>
            <a:r>
              <a:rPr lang="en-US" dirty="0">
                <a:solidFill>
                  <a:schemeClr val="tx2"/>
                </a:solidFill>
                <a:latin typeface="Times New Roman" panose="02020603050405020304" pitchFamily="18" charset="0"/>
                <a:cs typeface="Times New Roman" panose="02020603050405020304" pitchFamily="18" charset="0"/>
              </a:rPr>
              <a:t>the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(2 of 3)</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array subscript operator </a:t>
            </a:r>
            <a:r>
              <a:rPr lang="en-US" altLang="en-US" sz="2400" dirty="0">
                <a:solidFill>
                  <a:srgbClr val="000000"/>
                </a:solidFill>
                <a:latin typeface="Consolas" panose="020B0609020204030204" pitchFamily="49" charset="0"/>
              </a:rPr>
              <a:t>[]</a:t>
            </a:r>
            <a:r>
              <a:rPr lang="en-US" altLang="en-US" sz="2400" dirty="0">
                <a:solidFill>
                  <a:srgbClr val="000000"/>
                </a:solidFill>
                <a:latin typeface="+mn-lt"/>
              </a:rPr>
              <a:t> is not restricted for use only with arrays; it also can be used, for example, to select elements from other kinds of </a:t>
            </a:r>
            <a:r>
              <a:rPr lang="en-US" altLang="en-US" sz="2400" b="1" dirty="0">
                <a:solidFill>
                  <a:srgbClr val="000000"/>
                </a:solidFill>
                <a:latin typeface="+mn-lt"/>
              </a:rPr>
              <a:t>container classes</a:t>
            </a:r>
            <a:r>
              <a:rPr lang="en-US" altLang="en-US" sz="2400" dirty="0">
                <a:solidFill>
                  <a:srgbClr val="000000"/>
                </a:solidFill>
                <a:latin typeface="+mn-lt"/>
              </a:rPr>
              <a:t>, such as strings and dictionaries.</a:t>
            </a:r>
          </a:p>
          <a:p>
            <a:pPr eaLnBrk="1" hangingPunct="1"/>
            <a:r>
              <a:rPr lang="en-US" altLang="en-US" sz="2400" dirty="0">
                <a:solidFill>
                  <a:srgbClr val="000000"/>
                </a:solidFill>
                <a:latin typeface="+mn-lt"/>
              </a:rPr>
              <a:t>Also, when </a:t>
            </a:r>
            <a:r>
              <a:rPr lang="en-US" altLang="en-US" sz="2400" dirty="0">
                <a:solidFill>
                  <a:srgbClr val="000000"/>
                </a:solidFill>
                <a:latin typeface="Consolas" panose="020B0609020204030204" pitchFamily="49" charset="0"/>
              </a:rPr>
              <a:t>operator[]</a:t>
            </a:r>
            <a:r>
              <a:rPr lang="en-US" altLang="en-US" sz="2400" dirty="0">
                <a:solidFill>
                  <a:srgbClr val="000000"/>
                </a:solidFill>
                <a:latin typeface="+mn-lt"/>
              </a:rPr>
              <a:t> functions are defined, </a:t>
            </a:r>
            <a:r>
              <a:rPr lang="en-US" altLang="en-US" sz="2400" b="1" dirty="0">
                <a:solidFill>
                  <a:srgbClr val="000000"/>
                </a:solidFill>
                <a:latin typeface="+mn-lt"/>
              </a:rPr>
              <a:t>subscripts</a:t>
            </a:r>
            <a:r>
              <a:rPr lang="en-US" altLang="en-US" sz="2400" i="1" dirty="0">
                <a:solidFill>
                  <a:srgbClr val="000000"/>
                </a:solidFill>
                <a:latin typeface="+mn-lt"/>
              </a:rPr>
              <a:t> </a:t>
            </a:r>
            <a:r>
              <a:rPr lang="en-US" altLang="en-US" sz="2400" b="1" dirty="0">
                <a:solidFill>
                  <a:srgbClr val="000000"/>
                </a:solidFill>
                <a:latin typeface="+mn-lt"/>
              </a:rPr>
              <a:t>no longer have to be integers</a:t>
            </a:r>
            <a:r>
              <a:rPr lang="en-US" altLang="en-US" sz="2400" dirty="0">
                <a:solidFill>
                  <a:srgbClr val="000000"/>
                </a:solidFill>
                <a:latin typeface="+mn-lt"/>
              </a:rPr>
              <a:t>—characters, strings, floats or even objects of user-defined classes also could be used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3651299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10.10.1 Using the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(3 of 3)</a:t>
            </a:r>
            <a:endParaRPr lang="en-US" sz="2000" b="0" dirty="0"/>
          </a:p>
        </p:txBody>
      </p:sp>
      <p:sp>
        <p:nvSpPr>
          <p:cNvPr id="3" name="Text Placeholder 2"/>
          <p:cNvSpPr>
            <a:spLocks noGrp="1"/>
          </p:cNvSpPr>
          <p:nvPr>
            <p:ph idx="1"/>
          </p:nvPr>
        </p:nvSpPr>
        <p:spPr>
          <a:xfrm>
            <a:off x="457200" y="1600200"/>
            <a:ext cx="8229600" cy="2062014"/>
          </a:xfrm>
        </p:spPr>
        <p:txBody>
          <a:bodyPr/>
          <a:lstStyle/>
          <a:p>
            <a:pPr indent="-255600" eaLnBrk="1" hangingPunct="1"/>
            <a:r>
              <a:rPr lang="en-US" altLang="en-US" sz="1800" dirty="0">
                <a:solidFill>
                  <a:srgbClr val="000000"/>
                </a:solidFill>
                <a:latin typeface="+mn-lt"/>
              </a:rPr>
              <a:t>Each </a:t>
            </a:r>
            <a:r>
              <a:rPr lang="en-US" altLang="en-US" sz="1800" dirty="0">
                <a:solidFill>
                  <a:srgbClr val="000000"/>
                </a:solidFill>
                <a:latin typeface="Consolas" panose="020B0609020204030204" pitchFamily="49" charset="0"/>
              </a:rPr>
              <a:t>Array</a:t>
            </a:r>
            <a:r>
              <a:rPr lang="en-US" altLang="en-US" sz="1800" dirty="0">
                <a:solidFill>
                  <a:srgbClr val="000000"/>
                </a:solidFill>
                <a:latin typeface="+mn-lt"/>
              </a:rPr>
              <a:t> object consists of a </a:t>
            </a:r>
            <a:r>
              <a:rPr lang="en-US" altLang="en-US" sz="1800" dirty="0">
                <a:solidFill>
                  <a:srgbClr val="000000"/>
                </a:solidFill>
                <a:latin typeface="Consolas" panose="020B0609020204030204" pitchFamily="49" charset="0"/>
              </a:rPr>
              <a:t>size</a:t>
            </a:r>
            <a:r>
              <a:rPr lang="en-US" altLang="en-US" sz="1800" dirty="0">
                <a:solidFill>
                  <a:srgbClr val="000000"/>
                </a:solidFill>
                <a:latin typeface="+mn-lt"/>
              </a:rPr>
              <a:t> member indicating the number of elements in the</a:t>
            </a:r>
            <a:r>
              <a:rPr lang="en-US" altLang="en-US" sz="1800" dirty="0">
                <a:solidFill>
                  <a:srgbClr val="000000"/>
                </a:solidFill>
                <a:latin typeface="Consolas" panose="020B0609020204030204" pitchFamily="49" charset="0"/>
              </a:rPr>
              <a:t> Array </a:t>
            </a:r>
            <a:r>
              <a:rPr lang="en-US" altLang="en-US" sz="1800" dirty="0">
                <a:solidFill>
                  <a:srgbClr val="000000"/>
                </a:solidFill>
                <a:latin typeface="+mn-lt"/>
              </a:rPr>
              <a:t>and an </a:t>
            </a:r>
            <a:r>
              <a:rPr lang="en-US" altLang="en-US" sz="1800" dirty="0">
                <a:solidFill>
                  <a:srgbClr val="000000"/>
                </a:solidFill>
                <a:latin typeface="Consolas" panose="020B0609020204030204" pitchFamily="49" charset="0"/>
              </a:rPr>
              <a:t>int</a:t>
            </a:r>
            <a:r>
              <a:rPr lang="en-US" altLang="en-US" sz="1800" dirty="0">
                <a:solidFill>
                  <a:srgbClr val="000000"/>
                </a:solidFill>
                <a:latin typeface="+mn-lt"/>
              </a:rPr>
              <a:t> pointer—</a:t>
            </a:r>
            <a:r>
              <a:rPr lang="en-US" altLang="en-US" sz="1800" dirty="0">
                <a:solidFill>
                  <a:srgbClr val="000000"/>
                </a:solidFill>
                <a:latin typeface="Consolas" panose="020B0609020204030204" pitchFamily="49" charset="0"/>
              </a:rPr>
              <a:t>ptr</a:t>
            </a:r>
            <a:r>
              <a:rPr lang="en-US" altLang="en-US" sz="1800" dirty="0">
                <a:solidFill>
                  <a:srgbClr val="000000"/>
                </a:solidFill>
                <a:latin typeface="+mn-lt"/>
              </a:rPr>
              <a:t>—that points to the dynamically allocated pointer-based array of integers managed by the </a:t>
            </a:r>
            <a:r>
              <a:rPr lang="en-US" altLang="en-US" sz="1800" dirty="0">
                <a:solidFill>
                  <a:srgbClr val="000000"/>
                </a:solidFill>
                <a:latin typeface="Consolas" panose="020B0609020204030204" pitchFamily="49" charset="0"/>
              </a:rPr>
              <a:t>Array</a:t>
            </a:r>
            <a:r>
              <a:rPr lang="en-US" altLang="en-US" sz="1800" dirty="0">
                <a:solidFill>
                  <a:srgbClr val="000000"/>
                </a:solidFill>
                <a:latin typeface="+mn-lt"/>
              </a:rPr>
              <a:t> object.</a:t>
            </a:r>
          </a:p>
          <a:p>
            <a:pPr indent="-255600" eaLnBrk="1" hangingPunct="1"/>
            <a:r>
              <a:rPr lang="en-US" altLang="en-US" sz="1800" dirty="0">
                <a:solidFill>
                  <a:srgbClr val="000000"/>
                </a:solidFill>
                <a:latin typeface="+mn-lt"/>
              </a:rPr>
              <a:t>When the compiler sees an expression like </a:t>
            </a:r>
            <a:r>
              <a:rPr lang="en-US" altLang="en-US" sz="1800" dirty="0">
                <a:solidFill>
                  <a:srgbClr val="000000"/>
                </a:solidFill>
                <a:latin typeface="Consolas" panose="020B0609020204030204" pitchFamily="49" charset="0"/>
              </a:rPr>
              <a:t>cout &lt;&lt; arrayObject</a:t>
            </a:r>
            <a:r>
              <a:rPr lang="en-US" altLang="en-US" sz="1800" dirty="0">
                <a:solidFill>
                  <a:srgbClr val="000000"/>
                </a:solidFill>
                <a:latin typeface="+mn-lt"/>
              </a:rPr>
              <a:t>, it invokes non-member function </a:t>
            </a:r>
            <a:r>
              <a:rPr lang="en-US" altLang="en-US" sz="1800" dirty="0">
                <a:solidFill>
                  <a:srgbClr val="000000"/>
                </a:solidFill>
                <a:latin typeface="Consolas" panose="020B0609020204030204" pitchFamily="49" charset="0"/>
              </a:rPr>
              <a:t>operator&lt;&lt; </a:t>
            </a:r>
            <a:r>
              <a:rPr lang="en-US" altLang="en-US" sz="1800" dirty="0">
                <a:solidFill>
                  <a:srgbClr val="000000"/>
                </a:solidFill>
                <a:latin typeface="+mn-lt"/>
              </a:rPr>
              <a:t>with the </a:t>
            </a:r>
            <a:r>
              <a:rPr lang="en-US" altLang="en-US" sz="1800" dirty="0" smtClean="0">
                <a:solidFill>
                  <a:srgbClr val="000000"/>
                </a:solidFill>
                <a:latin typeface="+mn-lt"/>
              </a:rPr>
              <a:t>call</a:t>
            </a:r>
            <a:endParaRPr lang="en-US" altLang="en-US" sz="1800" dirty="0">
              <a:solidFill>
                <a:srgbClr val="000000"/>
              </a:solidFill>
              <a:latin typeface="+mn-lt"/>
            </a:endParaRPr>
          </a:p>
        </p:txBody>
      </p:sp>
      <p:pic>
        <p:nvPicPr>
          <p:cNvPr id="8" name="Picture 7" descr="Computer code reads, operator left angle bracket left angle bracket left parenthesis c out comma array Object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050" y="3707934"/>
            <a:ext cx="4127500" cy="495300"/>
          </a:xfrm>
          <a:prstGeom prst="rect">
            <a:avLst/>
          </a:prstGeom>
        </p:spPr>
      </p:pic>
      <p:sp>
        <p:nvSpPr>
          <p:cNvPr id="4" name="Content Placeholder 3"/>
          <p:cNvSpPr>
            <a:spLocks noGrp="1"/>
          </p:cNvSpPr>
          <p:nvPr>
            <p:ph idx="13"/>
          </p:nvPr>
        </p:nvSpPr>
        <p:spPr>
          <a:xfrm>
            <a:off x="473720" y="4117943"/>
            <a:ext cx="8229600" cy="721035"/>
          </a:xfrm>
        </p:spPr>
        <p:txBody>
          <a:bodyPr/>
          <a:lstStyle/>
          <a:p>
            <a:pPr indent="-255600"/>
            <a:r>
              <a:rPr lang="en-US" altLang="en-US" sz="1800" dirty="0">
                <a:solidFill>
                  <a:srgbClr val="000000"/>
                </a:solidFill>
                <a:latin typeface="+mn-lt"/>
              </a:rPr>
              <a:t>When the compiler sees an expression like </a:t>
            </a:r>
            <a:r>
              <a:rPr lang="en-US" altLang="en-US" sz="1800" dirty="0">
                <a:solidFill>
                  <a:srgbClr val="000000"/>
                </a:solidFill>
                <a:latin typeface="Consolas" panose="020B0609020204030204" pitchFamily="49" charset="0"/>
              </a:rPr>
              <a:t>cin &gt;&gt; arrayObject</a:t>
            </a:r>
            <a:r>
              <a:rPr lang="en-US" altLang="en-US" sz="1800" dirty="0">
                <a:solidFill>
                  <a:srgbClr val="000000"/>
                </a:solidFill>
                <a:latin typeface="+mn-lt"/>
              </a:rPr>
              <a:t>, it invokes non-member function </a:t>
            </a:r>
            <a:r>
              <a:rPr lang="en-US" altLang="en-US" sz="1800" dirty="0">
                <a:solidFill>
                  <a:srgbClr val="000000"/>
                </a:solidFill>
                <a:latin typeface="Consolas" panose="020B0609020204030204" pitchFamily="49" charset="0"/>
              </a:rPr>
              <a:t>operator&gt;&gt; </a:t>
            </a:r>
            <a:r>
              <a:rPr lang="en-US" altLang="en-US" sz="1800" dirty="0">
                <a:solidFill>
                  <a:srgbClr val="000000"/>
                </a:solidFill>
                <a:latin typeface="+mn-lt"/>
              </a:rPr>
              <a:t>with the </a:t>
            </a:r>
            <a:r>
              <a:rPr lang="en-US" altLang="en-US" sz="1800" dirty="0" smtClean="0">
                <a:solidFill>
                  <a:srgbClr val="000000"/>
                </a:solidFill>
                <a:latin typeface="+mn-lt"/>
              </a:rPr>
              <a:t>call</a:t>
            </a:r>
            <a:endParaRPr lang="en-US" altLang="en-US" sz="1800" dirty="0">
              <a:solidFill>
                <a:srgbClr val="000000"/>
              </a:solidFill>
              <a:latin typeface="+mn-lt"/>
            </a:endParaRPr>
          </a:p>
        </p:txBody>
      </p:sp>
      <p:pic>
        <p:nvPicPr>
          <p:cNvPr id="7" name="Picture 6" descr="Computer code reads, right angle bracket right angle bracket left parenthesis c in comma array Object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4838978"/>
            <a:ext cx="4319730" cy="500034"/>
          </a:xfrm>
          <a:prstGeom prst="rect">
            <a:avLst/>
          </a:prstGeom>
        </p:spPr>
      </p:pic>
      <p:sp>
        <p:nvSpPr>
          <p:cNvPr id="5" name="Content Placeholder 4"/>
          <p:cNvSpPr>
            <a:spLocks noGrp="1"/>
          </p:cNvSpPr>
          <p:nvPr>
            <p:ph idx="14"/>
          </p:nvPr>
        </p:nvSpPr>
        <p:spPr>
          <a:xfrm>
            <a:off x="457200" y="5222888"/>
            <a:ext cx="8229600" cy="1244619"/>
          </a:xfrm>
        </p:spPr>
        <p:txBody>
          <a:bodyPr/>
          <a:lstStyle/>
          <a:p>
            <a:pPr indent="-255600"/>
            <a:r>
              <a:rPr lang="en-US" altLang="en-US" sz="1800" dirty="0">
                <a:solidFill>
                  <a:srgbClr val="000000"/>
                </a:solidFill>
                <a:latin typeface="+mn-lt"/>
              </a:rPr>
              <a:t>These stream insertion and stream extraction operator functions cannot be members of class </a:t>
            </a:r>
            <a:r>
              <a:rPr lang="en-US" altLang="en-US" sz="1800" dirty="0">
                <a:solidFill>
                  <a:srgbClr val="000000"/>
                </a:solidFill>
                <a:latin typeface="Consolas" panose="020B0609020204030204" pitchFamily="49" charset="0"/>
              </a:rPr>
              <a:t>Array</a:t>
            </a:r>
            <a:r>
              <a:rPr lang="en-US" altLang="en-US" sz="1800" dirty="0">
                <a:solidFill>
                  <a:srgbClr val="000000"/>
                </a:solidFill>
                <a:latin typeface="+mn-lt"/>
              </a:rPr>
              <a:t>, because the </a:t>
            </a:r>
            <a:r>
              <a:rPr lang="en-US" altLang="en-US" sz="1800" dirty="0">
                <a:solidFill>
                  <a:srgbClr val="000000"/>
                </a:solidFill>
                <a:latin typeface="Consolas" panose="020B0609020204030204" pitchFamily="49" charset="0"/>
              </a:rPr>
              <a:t>Array</a:t>
            </a:r>
            <a:r>
              <a:rPr lang="en-US" altLang="en-US" sz="1800" dirty="0">
                <a:solidFill>
                  <a:srgbClr val="000000"/>
                </a:solidFill>
                <a:latin typeface="+mn-lt"/>
              </a:rPr>
              <a:t> object is always mentioned on the right side of the stream insertion operator and the stream extraction operator</a:t>
            </a:r>
            <a:r>
              <a:rPr lang="en-US" altLang="en-US" sz="1800" dirty="0" smtClean="0">
                <a:solidFill>
                  <a:srgbClr val="000000"/>
                </a:solidFill>
                <a:latin typeface="+mn-lt"/>
              </a:rPr>
              <a:t>.</a:t>
            </a:r>
            <a:endParaRPr lang="en-US" altLang="en-US" sz="1800" dirty="0">
              <a:solidFill>
                <a:srgbClr val="000000"/>
              </a:solidFill>
              <a:latin typeface="+mn-lt"/>
            </a:endParaRPr>
          </a:p>
        </p:txBody>
      </p:sp>
    </p:spTree>
    <p:extLst>
      <p:ext uri="{BB962C8B-B14F-4D97-AF65-F5344CB8AC3E}">
        <p14:creationId xmlns:p14="http://schemas.microsoft.com/office/powerpoint/2010/main" val="21399741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smtClean="0">
                <a:solidFill>
                  <a:schemeClr val="tx2"/>
                </a:solidFill>
                <a:latin typeface="Consolas" panose="020B0609020204030204" pitchFamily="49" charset="0"/>
                <a:cs typeface="Times New Roman" panose="02020603050405020304" pitchFamily="18" charset="0"/>
              </a:rPr>
              <a:t>Array</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Class </a:t>
            </a:r>
            <a:r>
              <a:rPr lang="en-US" dirty="0" smtClean="0">
                <a:solidFill>
                  <a:schemeClr val="tx2"/>
                </a:solidFill>
                <a:latin typeface="Times New Roman" panose="02020603050405020304" pitchFamily="18" charset="0"/>
                <a:cs typeface="Times New Roman" panose="02020603050405020304" pitchFamily="18" charset="0"/>
              </a:rPr>
              <a:t>Definition </a:t>
            </a:r>
            <a:r>
              <a:rPr lang="en-US" sz="2000" b="0" dirty="0" smtClean="0">
                <a:solidFill>
                  <a:schemeClr val="tx2"/>
                </a:solidFill>
                <a:latin typeface="Times New Roman" panose="02020603050405020304" pitchFamily="18" charset="0"/>
                <a:cs typeface="Times New Roman" panose="02020603050405020304" pitchFamily="18" charset="0"/>
              </a:rPr>
              <a:t>(1 of 15)</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You might be tempted to replace the counter-controlled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statements in class </a:t>
            </a:r>
            <a:r>
              <a:rPr lang="en-US" altLang="en-US" sz="2400" dirty="0">
                <a:solidFill>
                  <a:srgbClr val="000000"/>
                </a:solidFill>
                <a:latin typeface="Consolas" panose="020B0609020204030204" pitchFamily="49" charset="0"/>
              </a:rPr>
              <a:t>Array’s</a:t>
            </a:r>
            <a:r>
              <a:rPr lang="en-US" altLang="en-US" sz="2400" dirty="0">
                <a:solidFill>
                  <a:srgbClr val="000000"/>
                </a:solidFill>
                <a:latin typeface="+mn-lt"/>
              </a:rPr>
              <a:t> implementation with the C++11 range-based for statement</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Unfortunately, range-based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does </a:t>
            </a:r>
            <a:r>
              <a:rPr lang="en-US" altLang="en-US" sz="2400" b="1" dirty="0">
                <a:solidFill>
                  <a:srgbClr val="000000"/>
                </a:solidFill>
                <a:latin typeface="+mn-lt"/>
              </a:rPr>
              <a:t>not</a:t>
            </a:r>
            <a:r>
              <a:rPr lang="en-US" altLang="en-US" sz="2400" dirty="0">
                <a:solidFill>
                  <a:srgbClr val="000000"/>
                </a:solidFill>
                <a:latin typeface="+mn-lt"/>
              </a:rPr>
              <a:t> work with dynamically allocated built-in arrays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7886878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10.10 </a:t>
            </a:r>
            <a:r>
              <a:rPr lang="en-IN" dirty="0">
                <a:latin typeface="Consolas" panose="020B0609020204030204" pitchFamily="49" charset="0"/>
              </a:rPr>
              <a:t>Array</a:t>
            </a:r>
            <a:r>
              <a:rPr lang="en-IN" dirty="0"/>
              <a:t> Class Definition with Overloaded </a:t>
            </a:r>
            <a:r>
              <a:rPr lang="en-IN" dirty="0" smtClean="0"/>
              <a:t>Operators </a:t>
            </a:r>
            <a:r>
              <a:rPr lang="en-US" sz="2000" b="0" dirty="0" smtClean="0"/>
              <a:t>(1 of 2)</a:t>
            </a:r>
            <a:endParaRPr lang="en-US" sz="2000" b="0" dirty="0"/>
          </a:p>
        </p:txBody>
      </p:sp>
      <p:pic>
        <p:nvPicPr>
          <p:cNvPr id="4" name="Picture 3" descr="Computer code has 36 lines. The lines read as follows. Line 1. forward slash forward slash Fig period 10 period 10 colon Array period h. Line 2. forward slash forward slash Array class definition with overloaded operators period. Line 3. hash if n d e f ARRAY underscore H. Line 4. hash define ARRAY underscore H. Line 5. blank. Line 6. hash include left angle bracket i o stream right angle bracket. Line 7. blank. Line 8. class Array left brace. Line 9, indented once. friend s t d colon colon o stream ampersand operator left angle bracket left angle bracket left parenthesis s t d colon colon o stream ampersand comma c o n s t Array ampersand right parenthesis semicolon. Line 10, indented once. friend s t d colon colon i stream ampersand operator right angle bracket right angle bracket left parenthesis s t d colon colon i stream ampersand comma Array ampersand right parenthesis semicolon. Lines 9 to 10 are highlighted. Line 11. blank. Line 12. public colon. Line 13, indented once. explicit Array left parenthesis i n t equals 10 right parenthesis semicolon forward slash forward slash default constructor. Line 14, indented once. Array left parenthesis c o n s t Array ampersand right parenthesis semicolon forward slash forward slash copy constructor. Line 15, indented once. tilde Array left parenthesis right parenthesis semicolon forward slash forward slash destructor. Lines 14 and 15 are highlighted. Line 16, indented once. size underscore t get Size left parenthesis right parenthesis c o n s t semicolon forward slash forward slash return size. Line 17. blank. Line 18, indented once. c o n s t Array ampersand operator equals left parenthesis c o n s t Array ampersand right parenthesis semicolon forward slash forward slash assignment operator. Line 19, indented once. bool operator equals equals left parenthesis c o n s t Array ampersand right parenthesis c o n s t semicolon forward slash forward slash equality operator. Lines 18 and 19 are highlighted. Line 20. blank."/>
          <p:cNvPicPr>
            <a:picLocks noChangeAspect="1"/>
          </p:cNvPicPr>
          <p:nvPr/>
        </p:nvPicPr>
        <p:blipFill>
          <a:blip r:embed="rId2"/>
          <a:stretch>
            <a:fillRect/>
          </a:stretch>
        </p:blipFill>
        <p:spPr>
          <a:xfrm>
            <a:off x="800100" y="1600200"/>
            <a:ext cx="7336416" cy="4091643"/>
          </a:xfrm>
          <a:prstGeom prst="rect">
            <a:avLst/>
          </a:prstGeom>
        </p:spPr>
      </p:pic>
    </p:spTree>
    <p:extLst>
      <p:ext uri="{BB962C8B-B14F-4D97-AF65-F5344CB8AC3E}">
        <p14:creationId xmlns:p14="http://schemas.microsoft.com/office/powerpoint/2010/main" val="6579361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10.10 </a:t>
            </a:r>
            <a:r>
              <a:rPr lang="en-IN" dirty="0">
                <a:latin typeface="Consolas" panose="020B0609020204030204" pitchFamily="49" charset="0"/>
              </a:rPr>
              <a:t>Array</a:t>
            </a:r>
            <a:r>
              <a:rPr lang="en-IN" dirty="0"/>
              <a:t> Class Definition with Overloaded Operators </a:t>
            </a:r>
            <a:r>
              <a:rPr lang="en-US" sz="2000" b="0" dirty="0" smtClean="0"/>
              <a:t>(2 </a:t>
            </a:r>
            <a:r>
              <a:rPr lang="en-US" sz="2000" b="0" dirty="0"/>
              <a:t>of 2)</a:t>
            </a:r>
          </a:p>
        </p:txBody>
      </p:sp>
      <p:pic>
        <p:nvPicPr>
          <p:cNvPr id="4" name="Picture 3" descr="The code continues. Line 21, indented once. forward slash forward slash inequality operator semicolon returns opposite of equals equals operator. Line 22, indented once. bool operator exclamation point equals left parenthesis c o n s t Array ampersand right right parenthesis c o n s t left brace. Line 23, indented once. return exclamation point left parenthesis asterisk this equals equals right right parenthesis semicolon forward slash forward slash invokes Array colon colon operator equals equals. Line 24, indented once. right brace. lines 21 to 24 are highlighted. Line 25. blank. Line 26, indented once. forward slash forward slash subscript operator for non hyphen c o n s t objects returns modifiable l value. Line 27, indented once. i n t ampersand operator left bracket right bracket left parenthesis i n t right parenthesis semicolon. Lines 26 and 27 are highlighted. Line 28. blank. Line 29, indented once. forward slash forward slash subscript operator for c o n s t objects returns r value. Line 30, indented once. i n t operator left bracket right bracket left parenthesis i n t right parenthesis c o n s t semicolon. Lines 29 and 30 are highlighted. Line 31. private colon. Line 32, indented once. size underscore t size semicolon forward slash forward slash pointer hyphen based array size. Line 33, indented once. i n t asterisk p t r semicolon forward slash forward slash pointer to first element of pointer hyphen based array. Line 34. right brace semicolon. Line 35. blank. Line 36. hash end if."/>
          <p:cNvPicPr>
            <a:picLocks noChangeAspect="1"/>
          </p:cNvPicPr>
          <p:nvPr/>
        </p:nvPicPr>
        <p:blipFill>
          <a:blip r:embed="rId2"/>
          <a:stretch>
            <a:fillRect/>
          </a:stretch>
        </p:blipFill>
        <p:spPr>
          <a:xfrm>
            <a:off x="612468" y="1885950"/>
            <a:ext cx="7919064" cy="3393885"/>
          </a:xfrm>
          <a:prstGeom prst="rect">
            <a:avLst/>
          </a:prstGeom>
        </p:spPr>
      </p:pic>
    </p:spTree>
    <p:extLst>
      <p:ext uri="{BB962C8B-B14F-4D97-AF65-F5344CB8AC3E}">
        <p14:creationId xmlns:p14="http://schemas.microsoft.com/office/powerpoint/2010/main" val="3873557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10.1 Standard Library </a:t>
            </a:r>
            <a:r>
              <a:rPr lang="en-US" dirty="0" smtClean="0">
                <a:latin typeface="Consolas" panose="020B0609020204030204" pitchFamily="49" charset="0"/>
              </a:rPr>
              <a:t>String</a:t>
            </a:r>
            <a:r>
              <a:rPr lang="en-US" dirty="0" smtClean="0"/>
              <a:t> Class Test Program </a:t>
            </a:r>
            <a:r>
              <a:rPr lang="en-US" sz="2000" b="0" dirty="0" smtClean="0"/>
              <a:t>(1 of 6)</a:t>
            </a:r>
            <a:endParaRPr lang="en-US" sz="2000" b="0" dirty="0"/>
          </a:p>
        </p:txBody>
      </p:sp>
      <p:pic>
        <p:nvPicPr>
          <p:cNvPr id="4" name="Picture 3" descr="Computer code. The code has 79 lines. The lines read as follows. Line 1. forward slash forward slash F i g period 10 period 1 colon f i g 10 underscore 01 period c p p. Line 2. forward slash forward slash Standard Library string class test program period. Line 3. hash include left angle bracket i o stream right angle bracket. Line 4. hash include left angle bracket string right angle bracket. Line 5. using namespace s t d semicolon. Line 6. blank. Line 7. i n t main left parenthesis right parenthesis left brace. Line 8, indented once. string s 1 left brace double quote happy double quote right brace semicolon. Line 9, indented once. string s 2 left brace double quote birthday double quote right brace semicolon. Line 10, indented once. string s 3 semicolon forward slash forward slash creates an empty string. Line 11. blank. Line 12, indented once. forward slash forward slash test overloaded equality and relational operators. Line 13, indented once. c out left angle bracket left angle bracket double quote s 1 is back slash double quote double quote left angle bracket left angle bracket double quote back slash double quote semicolon s 2 is back slash double quote double quote. The words, left angle bracket left angle bracket s 1, left angle bracket left angle bracket s 2, are highlighted. Line 14, indented twice. left angle bracket left angle bracket double quote back slash double quote semicolon s 3 is back slash double quote double quote left angle bracket left angle bracket single quote back slash double quote single quote. The words, left angle bracket left angle bracket s 3, are highlighted. Line 15, indented twice. left angle bracket left angle bracket double quote back slash n back slash n The results of comparing s 2 and s 1 colon double quote left angle bracket left angle bracket bool alpha. The words, bool alpha are highlighted. Line 16, indented twice. left angle bracket left angle bracket double quote back slash ns 2 equals equals s 1 yields double quote left angle bracket left angle bracket left parenthesis s 2 equals equals s 1 right parenthesis. The words, s 2 equals equals s 1, are highlighted. Line 17, indented twice. left angle bracket left angle bracket double quote back slash n s 2 exclamation point equals s 1 yields double quote left angle bracket left angle bracket left parenthesis s 2 exclamation point equals s 1 right parenthesis. The words, s 2 exclamation point equals s 1, are highlighted. Line 18, indented twice. left angle bracket left angle bracket double quote back slash n s 2 greater than sign s 1 yields double quote left angle bracket left angle bracket left parenthesis s 2 greater than sign s 1 right parenthesis. The words, s 2 greater than sign s 1, are highlighted. Line 19, indented twice. left angle bracket left angle bracket double quote back slash n s 2 less than sign s 1 yields double quote left angle bracket left angle bracket left parenthesis s 2 less than sign s 1 right parenthesis. The words, s 2 less than sign s 1, are highlighted. Line 20, indented twice. left angle bracket left angle bracket double quote back slash n s 2 greater than sign equals s 1 yields double quote left angle bracket left angle bracket left parenthesis s 2 greater than sign equals s 1 right parenthesis. The words, s 2 greater than sign equals s 1, are highlighted. Line 21, indented twice. left angle bracket left angle bracket double quote back slash n s 2 less than sign equals s 1 yields double quote left angle bracket left angle bracket left parenthesis s 2 less than sign equals s 1right parenthesis semicolon. The words, s 2 less than sign equals s 1, are highlighted. Line 22. blank."/>
          <p:cNvPicPr>
            <a:picLocks noChangeAspect="1"/>
          </p:cNvPicPr>
          <p:nvPr/>
        </p:nvPicPr>
        <p:blipFill>
          <a:blip r:embed="rId2"/>
          <a:stretch>
            <a:fillRect/>
          </a:stretch>
        </p:blipFill>
        <p:spPr>
          <a:xfrm>
            <a:off x="1450932" y="1804742"/>
            <a:ext cx="6158558" cy="4090852"/>
          </a:xfrm>
          <a:prstGeom prst="rect">
            <a:avLst/>
          </a:prstGeom>
        </p:spPr>
      </p:pic>
    </p:spTree>
    <p:extLst>
      <p:ext uri="{BB962C8B-B14F-4D97-AF65-F5344CB8AC3E}">
        <p14:creationId xmlns:p14="http://schemas.microsoft.com/office/powerpoint/2010/main" val="38468811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10.11 </a:t>
            </a:r>
            <a:r>
              <a:rPr lang="en-IN" dirty="0">
                <a:latin typeface="Consolas" panose="020B0609020204030204" pitchFamily="49" charset="0"/>
              </a:rPr>
              <a:t>Array</a:t>
            </a:r>
            <a:r>
              <a:rPr lang="en-IN" dirty="0"/>
              <a:t> Class Member- and </a:t>
            </a:r>
            <a:r>
              <a:rPr lang="en-IN" dirty="0">
                <a:latin typeface="Consolas" panose="020B0609020204030204" pitchFamily="49" charset="0"/>
              </a:rPr>
              <a:t>Friend</a:t>
            </a:r>
            <a:r>
              <a:rPr lang="en-IN" dirty="0"/>
              <a:t>-Function Definitions</a:t>
            </a:r>
            <a:r>
              <a:rPr lang="en-US" dirty="0" smtClean="0"/>
              <a:t> </a:t>
            </a:r>
            <a:r>
              <a:rPr lang="en-US" sz="2000" b="0" dirty="0" smtClean="0"/>
              <a:t>(1 of 6)</a:t>
            </a:r>
            <a:endParaRPr lang="en-US" sz="2000" b="0" dirty="0"/>
          </a:p>
        </p:txBody>
      </p:sp>
      <p:pic>
        <p:nvPicPr>
          <p:cNvPr id="4" name="Picture 3" descr="Computer code has 112 lines. The lines read as follows. Line 1. forward slash forward slash F i g period 10 period 11 colon Array period c p p. Line 2. forward slash forward slash Array class member hyphen and friend hyphen function definitions period. Line 3. hash include left angle bracket i o stream right angle bracket. Line 4. hash include left angle bracket i o, m a n i p right angle bracket. Line 5. hash include left angle bracket s t d except right angle bracket. Line 6. blank. Line 7. hash include double quote Array period h double quote forward slash forward slash Array class definition. Line 8. using namespace s t d semicolon. Line 9. blank. Line 10. forward slash forward slash default constructor for class Array left parenthesis default size 10 right parenthesis. Line 11. Array colon colon Array left parenthesis i n t array Size right parenthesis. Line 12, indented once. colon size left brace left parenthesis array Size greater than sign 0 question mark static underscore cast left angle bracket size underscore t right angle bracket left parenthesis array Size right parenthesis colon. Line 13, indented twice. throw invalid underscore argument left brace double quote Array size must be greater than 0 double quote right brace right parenthesis right brace comma. Line 14, indented once. p t r left brace new i n t left bracket size right bracket left brace right brace right brace left brace forward slash asterisk empty body asterisk forward slash right brace. The words, new i n t left bracket size right bracket left brace right brace are highlighted. Line 15. blank. Line 16. forward slash forward slash copy constructor for class Array semicolon. Line 17. forward slash forward slash must receive a reference to an Array. Line 18. Array colon colon Array left parenthesis c o n s t Array ampersand array To Copy right parenthesis. Line 19, indented once. colon size left brace array To Copy period size right brace comma p t r left brace new i n t left bracket size right bracket right brace left brace. Line 20, indented once. for left parenthesis size underscore t i left brace 0 right brace semicolon i less than sign size semicolon plus plus i right parenthesis left brace. Line 21, indented twice. p t r left bracket i right bracket equals array To Copy period p t r left bracket i right bracket semicolon forward slash forward slash copy into object. Line 22, indented once. right brace. Line 23. right brace."/>
          <p:cNvPicPr>
            <a:picLocks noChangeAspect="1"/>
          </p:cNvPicPr>
          <p:nvPr/>
        </p:nvPicPr>
        <p:blipFill>
          <a:blip r:embed="rId2"/>
          <a:stretch>
            <a:fillRect/>
          </a:stretch>
        </p:blipFill>
        <p:spPr>
          <a:xfrm>
            <a:off x="1000958" y="1571625"/>
            <a:ext cx="7215567" cy="4410992"/>
          </a:xfrm>
          <a:prstGeom prst="rect">
            <a:avLst/>
          </a:prstGeom>
        </p:spPr>
      </p:pic>
    </p:spTree>
    <p:extLst>
      <p:ext uri="{BB962C8B-B14F-4D97-AF65-F5344CB8AC3E}">
        <p14:creationId xmlns:p14="http://schemas.microsoft.com/office/powerpoint/2010/main" val="11443958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10.11 </a:t>
            </a:r>
            <a:r>
              <a:rPr lang="en-IN" dirty="0">
                <a:latin typeface="Consolas" panose="020B0609020204030204" pitchFamily="49" charset="0"/>
              </a:rPr>
              <a:t>Array</a:t>
            </a:r>
            <a:r>
              <a:rPr lang="en-IN" dirty="0"/>
              <a:t> Class Member- and </a:t>
            </a:r>
            <a:r>
              <a:rPr lang="en-IN" dirty="0">
                <a:latin typeface="Consolas" panose="020B0609020204030204" pitchFamily="49" charset="0"/>
              </a:rPr>
              <a:t>Friend</a:t>
            </a:r>
            <a:r>
              <a:rPr lang="en-IN" dirty="0"/>
              <a:t>-Function Definitions</a:t>
            </a:r>
            <a:r>
              <a:rPr lang="en-US" dirty="0"/>
              <a:t> </a:t>
            </a:r>
            <a:r>
              <a:rPr lang="en-US" sz="2000" b="0" dirty="0" smtClean="0"/>
              <a:t>(2 </a:t>
            </a:r>
            <a:r>
              <a:rPr lang="en-US" sz="2000" b="0" dirty="0"/>
              <a:t>of 6)</a:t>
            </a:r>
          </a:p>
        </p:txBody>
      </p:sp>
      <p:pic>
        <p:nvPicPr>
          <p:cNvPr id="4" name="Picture 3" descr="The code continues. Line 24. blank. Line 25. forward slash forward slash destructor for class Array. Line 26. Array colon colon tilde Array left parenthesis right parenthesis left brace. Line 27, indented once. delete left bracket right bracket p t r semicolon forward slash forward slash release pointer hyphen based array space. Line 28. right brace. Line 29. blank. Line 30. forward slash forward slash return number of elements of Array. Line 31. size underscore t Array colon colon get Size left parenthesis right parenthesis c o n s t left brace. Line 32, indented once. return size semicolon forward slash forward slash number of elements in Array. Line 33. right brace. Line 34. blank."/>
          <p:cNvPicPr>
            <a:picLocks noChangeAspect="1"/>
          </p:cNvPicPr>
          <p:nvPr/>
        </p:nvPicPr>
        <p:blipFill>
          <a:blip r:embed="rId2"/>
          <a:stretch>
            <a:fillRect/>
          </a:stretch>
        </p:blipFill>
        <p:spPr>
          <a:xfrm>
            <a:off x="857254" y="2085975"/>
            <a:ext cx="7466666" cy="2869841"/>
          </a:xfrm>
          <a:prstGeom prst="rect">
            <a:avLst/>
          </a:prstGeom>
        </p:spPr>
      </p:pic>
    </p:spTree>
    <p:extLst>
      <p:ext uri="{BB962C8B-B14F-4D97-AF65-F5344CB8AC3E}">
        <p14:creationId xmlns:p14="http://schemas.microsoft.com/office/powerpoint/2010/main" val="58073569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10.11 </a:t>
            </a:r>
            <a:r>
              <a:rPr lang="en-IN" dirty="0">
                <a:latin typeface="Consolas" panose="020B0609020204030204" pitchFamily="49" charset="0"/>
              </a:rPr>
              <a:t>Array</a:t>
            </a:r>
            <a:r>
              <a:rPr lang="en-IN" dirty="0"/>
              <a:t> Class Member- and </a:t>
            </a:r>
            <a:r>
              <a:rPr lang="en-IN" dirty="0">
                <a:latin typeface="Consolas" panose="020B0609020204030204" pitchFamily="49" charset="0"/>
              </a:rPr>
              <a:t>Friend</a:t>
            </a:r>
            <a:r>
              <a:rPr lang="en-IN" dirty="0"/>
              <a:t>-Function Definitions</a:t>
            </a:r>
            <a:r>
              <a:rPr lang="en-US" dirty="0"/>
              <a:t> </a:t>
            </a:r>
            <a:r>
              <a:rPr lang="en-US" sz="2000" b="0" dirty="0" smtClean="0"/>
              <a:t>(3 </a:t>
            </a:r>
            <a:r>
              <a:rPr lang="en-US" sz="2000" b="0" dirty="0"/>
              <a:t>of 6)</a:t>
            </a:r>
          </a:p>
        </p:txBody>
      </p:sp>
      <p:pic>
        <p:nvPicPr>
          <p:cNvPr id="5" name="Picture 4" descr="The code continues. Line 35. forward slash forward slash overloaded assignment operator semicolon. Line 36. forward slash forward slash c o n s t return avoids colon left parenthesis a 1 equals a 2 right parenthesis equals a 3. This line is highlighted. Line 37. c o n s t Array ampersand Array colon colon operator equals left parenthesis c o n s t Array ampersand right right parenthesis left brace. Line 38, indented once. if left parenthesis ampersand right exclamation point equals this right parenthesis left brace forward slash forward slash avoid self hyphen assignment. The words, forward slash forward slash avoid self hyphen assignment are highlighted. Line 39, indented twice. forward slash forward slash for Arrays of different sizes comma deallocate original. Line 40, indented twice. forward slash forward slash left hyphen side Array comma then allocate new left hyphen side Array. Line 41, indented twice. if left parenthesis size exclamation point equals right period size right parenthesis left brace. Line 42, indented 3 times. delete left bracket right bracket p t r semicolon forward slash forward slash release space. Line 43, indented 3 times. size equals right period size semicolon forward slash forward slash resize this object. Line 44, indented 3 times. p t r equals new i n t left bracket size right bracket semicolon forward slash forward slash create space for Array copy. Line 45, indented twice. right brace. Line 46, indented twice. blank. Line 47, indented 3 times. for left parenthesis size underscore t i left brace 0 right brace semicolon i less than sign size semicolon plus plus i right parenthesis left brace. Line 48, indented twice. p t r left bracket i right bracket equals right period p t r left bracket i right bracket semicolon forward slash forward slash copy array into object. Line 49, indented once. right brace. Line 50, indented once. right brace. Line 51. blank. Line 52, indented once. return asterisk this semicolon forward slash forward slash enables x equals y equals z comma for example. Line 53. right brace."/>
          <p:cNvPicPr>
            <a:picLocks noChangeAspect="1"/>
          </p:cNvPicPr>
          <p:nvPr/>
        </p:nvPicPr>
        <p:blipFill>
          <a:blip r:embed="rId2"/>
          <a:stretch>
            <a:fillRect/>
          </a:stretch>
        </p:blipFill>
        <p:spPr>
          <a:xfrm>
            <a:off x="785816" y="1600200"/>
            <a:ext cx="7285139" cy="3964383"/>
          </a:xfrm>
          <a:prstGeom prst="rect">
            <a:avLst/>
          </a:prstGeom>
        </p:spPr>
      </p:pic>
    </p:spTree>
    <p:extLst>
      <p:ext uri="{BB962C8B-B14F-4D97-AF65-F5344CB8AC3E}">
        <p14:creationId xmlns:p14="http://schemas.microsoft.com/office/powerpoint/2010/main" val="40299726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10.11 </a:t>
            </a:r>
            <a:r>
              <a:rPr lang="en-IN" dirty="0">
                <a:latin typeface="Consolas" panose="020B0609020204030204" pitchFamily="49" charset="0"/>
              </a:rPr>
              <a:t>Array</a:t>
            </a:r>
            <a:r>
              <a:rPr lang="en-IN" dirty="0"/>
              <a:t> Class Member- and </a:t>
            </a:r>
            <a:r>
              <a:rPr lang="en-IN" dirty="0">
                <a:latin typeface="Consolas" panose="020B0609020204030204" pitchFamily="49" charset="0"/>
              </a:rPr>
              <a:t>Friend</a:t>
            </a:r>
            <a:r>
              <a:rPr lang="en-IN" dirty="0"/>
              <a:t>-Function Definitions</a:t>
            </a:r>
            <a:r>
              <a:rPr lang="en-US" dirty="0"/>
              <a:t> </a:t>
            </a:r>
            <a:r>
              <a:rPr lang="en-US" sz="2000" b="0" dirty="0" smtClean="0"/>
              <a:t>(4 </a:t>
            </a:r>
            <a:r>
              <a:rPr lang="en-US" sz="2000" b="0" dirty="0"/>
              <a:t>of 6)</a:t>
            </a:r>
          </a:p>
        </p:txBody>
      </p:sp>
      <p:pic>
        <p:nvPicPr>
          <p:cNvPr id="4" name="Picture 3" descr="The code continues. Line 54. blank. Line 55. forward slash forward slash determine if two Arrays are equal and. Line 56. forward slash forward slash return true comma otherwise return false. Line 57. bool Array colon colon operator equals equals left parenthesis c o n s t Array ampersand right right parenthesis c o n s t left brace. Line 58, indented once. if left parenthesis size exclamation point equals right period size right parenthesis left brace. Line 59, indented twice. return false semicolon forward slash forward slash arrays of different number of elements. Line 60, indented once. right brace. Line 61. blank. Line 62, indented once. for left parenthesis size underscore t i left brace 0 right brace semicolon i less than sign size semicolon plus plus i right parenthesis left brace. Line 63, indented twice. if left parenthesis p t r left bracket i right bracket exclamation point equals right period p t r left bracket i right bracket right parenthesis left brace. Line 64, indented 3 times. return false semicolon forward slash forward slash Array contents are not equal. Line 65, indented twice. right brace. Line 66, indented once. right brace. Line 67. blank. Line 68, indented once. return true semicolon forward slash forward slash Arrays are equal. Line 69. right brace. Line 70. blank."/>
          <p:cNvPicPr>
            <a:picLocks noChangeAspect="1"/>
          </p:cNvPicPr>
          <p:nvPr/>
        </p:nvPicPr>
        <p:blipFill>
          <a:blip r:embed="rId2"/>
          <a:stretch>
            <a:fillRect/>
          </a:stretch>
        </p:blipFill>
        <p:spPr>
          <a:xfrm>
            <a:off x="785816" y="1600200"/>
            <a:ext cx="7614484" cy="4029188"/>
          </a:xfrm>
          <a:prstGeom prst="rect">
            <a:avLst/>
          </a:prstGeom>
        </p:spPr>
      </p:pic>
    </p:spTree>
    <p:extLst>
      <p:ext uri="{BB962C8B-B14F-4D97-AF65-F5344CB8AC3E}">
        <p14:creationId xmlns:p14="http://schemas.microsoft.com/office/powerpoint/2010/main" val="28106289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10.11 </a:t>
            </a:r>
            <a:r>
              <a:rPr lang="en-IN" dirty="0">
                <a:latin typeface="Consolas" panose="020B0609020204030204" pitchFamily="49" charset="0"/>
              </a:rPr>
              <a:t>Array</a:t>
            </a:r>
            <a:r>
              <a:rPr lang="en-IN" dirty="0"/>
              <a:t> Class Member- and </a:t>
            </a:r>
            <a:r>
              <a:rPr lang="en-IN" dirty="0">
                <a:latin typeface="Consolas" panose="020B0609020204030204" pitchFamily="49" charset="0"/>
              </a:rPr>
              <a:t>Friend</a:t>
            </a:r>
            <a:r>
              <a:rPr lang="en-IN" dirty="0"/>
              <a:t>-Function Definitions</a:t>
            </a:r>
            <a:r>
              <a:rPr lang="en-US" dirty="0"/>
              <a:t> </a:t>
            </a:r>
            <a:r>
              <a:rPr lang="en-US" sz="2000" b="0" dirty="0" smtClean="0"/>
              <a:t>(5 </a:t>
            </a:r>
            <a:r>
              <a:rPr lang="en-US" sz="2000" b="0" dirty="0"/>
              <a:t>of 6)</a:t>
            </a:r>
          </a:p>
        </p:txBody>
      </p:sp>
      <p:pic>
        <p:nvPicPr>
          <p:cNvPr id="4" name="Picture 3" descr="The code continues. Line 71. forward slash forward slash overloaded subscript operator for non hyphen c o n s t Arrays semicolon. Line 72. forward slash forward slash reference return creates a modifiable l value. Line 73. i n t ampersand Array colon colon operator left bracket right bracket left parenthesis i n t subscript right parenthesis left brace. Line 74, indented once. forward slash forward slash check for subscript out hyphen of hyphen range error. Line 75, indented once. if left parenthesis subscript less than sign 0 double pipe subscript greater than sign equals size right parenthesis left brace. Line 76, indented twice. throw out underscore of underscore range left brace double quote Subscript out of range double quote right brace semicolon. Line 77, indented once. right brace. Line 78. blank. Line 79, indented once. return p t r left bracket subscript right bracket semicolon forward slash forward slash reference return. Line 80. right brace. Line 81. blank. Line 82. forward slash forward slash overloaded subscript operator for c o n s t Arrays. Line 83. forward slash forward slash c o n s t reference return creates an r value. Line 84. i n t Array colon colon operator left bracket right bracket left parenthesis i n t subscript right parenthesis c o n s t left brace. Line 85, indented once. forward slash forward slash check for subscript out hyphen of hyphen range error. Line 86, indented once. if left parenthesis subscript less than sign 0 double pipe subscript greater than sign equals size right parenthesis left brace. Line 87, indented twice. throw out underscore of underscore range left brace double quote Subscript out of range double quote right brace semicolon. Line 88, indented once. right brace. Line 89. blank. Line 90, indented once. return p t r left bracket subscript right bracket semicolon forward slash forward slash returns copy of this element. Line 91. right brace."/>
          <p:cNvPicPr>
            <a:picLocks noChangeAspect="1"/>
          </p:cNvPicPr>
          <p:nvPr/>
        </p:nvPicPr>
        <p:blipFill>
          <a:blip r:embed="rId2"/>
          <a:stretch>
            <a:fillRect/>
          </a:stretch>
        </p:blipFill>
        <p:spPr>
          <a:xfrm>
            <a:off x="1200155" y="1582154"/>
            <a:ext cx="6481139" cy="4544009"/>
          </a:xfrm>
          <a:prstGeom prst="rect">
            <a:avLst/>
          </a:prstGeom>
        </p:spPr>
      </p:pic>
    </p:spTree>
    <p:extLst>
      <p:ext uri="{BB962C8B-B14F-4D97-AF65-F5344CB8AC3E}">
        <p14:creationId xmlns:p14="http://schemas.microsoft.com/office/powerpoint/2010/main" val="4866309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10.11 </a:t>
            </a:r>
            <a:r>
              <a:rPr lang="en-IN" dirty="0">
                <a:latin typeface="Consolas" panose="020B0609020204030204" pitchFamily="49" charset="0"/>
              </a:rPr>
              <a:t>Array</a:t>
            </a:r>
            <a:r>
              <a:rPr lang="en-IN" dirty="0"/>
              <a:t> Class Member- and </a:t>
            </a:r>
            <a:r>
              <a:rPr lang="en-IN" dirty="0">
                <a:latin typeface="Consolas" panose="020B0609020204030204" pitchFamily="49" charset="0"/>
              </a:rPr>
              <a:t>Friend</a:t>
            </a:r>
            <a:r>
              <a:rPr lang="en-IN" dirty="0"/>
              <a:t>-Function Definitions</a:t>
            </a:r>
            <a:r>
              <a:rPr lang="en-US" dirty="0"/>
              <a:t> </a:t>
            </a:r>
            <a:r>
              <a:rPr lang="en-US" sz="2000" b="0" dirty="0" smtClean="0"/>
              <a:t>(6 </a:t>
            </a:r>
            <a:r>
              <a:rPr lang="en-US" sz="2000" b="0" dirty="0"/>
              <a:t>of 6)</a:t>
            </a:r>
          </a:p>
        </p:txBody>
      </p:sp>
      <p:pic>
        <p:nvPicPr>
          <p:cNvPr id="5" name="Picture 4" descr="The code continues. Line 92. blank. Line 93. forward slash forward slash overloaded input operator for class Array semicolon. Line 94. forward slash forward slash inputs values for entire Array. Line 95. i stream ampersand operator right angle bracket right angle bracket left parenthesis i stream ampersand input comma Array ampersand a right parenthesis left brace. Line 96, indented once. for left parenthesis size underscore t i left brace 0 right brace semicolon i less than sign a period size semicolon plus plus i right parenthesis left brace. Line 97, indented twice. input right angle bracket right angle bracket a period p t r left bracket i right bracket semicolon. Line 98, indented once. right brace. Line 99. blank. Line 100, indented once. return input semicolon forward slash forward slash enables c in right angle bracket right angle bracket x right angle bracket right angle bracket y semicolon. Line 101. right brace. Line 102. blank. Line 103. forward slash forward slash overloaded output operator for class Array. Line 104. o stream ampersand operator left angle bracket left angle bracket left parenthesis o stream ampersand output comma c o n s t Array ampersand a right parenthesis left brace. Line 105, indented once. forward slash forward slash output private p t r hyphen based array. Line 106, indented once. for left parenthesis size underscore t i left brace 0 right brace semicolon i less than sign a period size semicolon plus plus i right parenthesis left brace. Line 107, indented twice. output left angle bracket left angle bracket a period p t r left bracket i right bracket left angle bracket left angle bracket double quote double quote semicolon. Line 108, indented once. right brace. Line 109. blank. Line 110, indented once. output left angle bracket left angle bracket end l semicolon. Line 111, indented once. return output semicolon forward slash forward slash enables c out left angle bracket left angle bracket x left angle bracket left angle bracket y semicolon. Line 112.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80" y="1519492"/>
            <a:ext cx="6030959" cy="4687377"/>
          </a:xfrm>
          <a:prstGeom prst="rect">
            <a:avLst/>
          </a:prstGeom>
        </p:spPr>
      </p:pic>
    </p:spTree>
    <p:extLst>
      <p:ext uri="{BB962C8B-B14F-4D97-AF65-F5344CB8AC3E}">
        <p14:creationId xmlns:p14="http://schemas.microsoft.com/office/powerpoint/2010/main" val="39354627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107950" indent="-107950">
              <a:buNone/>
              <a:defRPr/>
            </a:pPr>
            <a:r>
              <a:rPr lang="en-US" sz="2400" b="1" dirty="0">
                <a:solidFill>
                  <a:srgbClr val="000000"/>
                </a:solidFill>
                <a:latin typeface="+mn-lt"/>
              </a:rPr>
              <a:t>Array Default Constructor</a:t>
            </a:r>
          </a:p>
          <a:p>
            <a:pPr eaLnBrk="1" hangingPunct="1">
              <a:defRPr/>
            </a:pPr>
            <a:r>
              <a:rPr lang="en-US" sz="2400" dirty="0">
                <a:solidFill>
                  <a:srgbClr val="000000"/>
                </a:solidFill>
                <a:latin typeface="+mn-lt"/>
              </a:rPr>
              <a:t>Line 13 of </a:t>
            </a:r>
            <a:r>
              <a:rPr lang="en-US" sz="2400" dirty="0" smtClean="0">
                <a:solidFill>
                  <a:srgbClr val="000000"/>
                </a:solidFill>
                <a:latin typeface="+mn-lt"/>
              </a:rPr>
              <a:t>Figure</a:t>
            </a:r>
            <a:r>
              <a:rPr lang="en-US" sz="2400" dirty="0">
                <a:solidFill>
                  <a:srgbClr val="000000"/>
                </a:solidFill>
                <a:latin typeface="+mn-lt"/>
              </a:rPr>
              <a:t> 10.10 declares the </a:t>
            </a:r>
            <a:r>
              <a:rPr lang="en-US" sz="2400" b="1" dirty="0">
                <a:solidFill>
                  <a:srgbClr val="000000"/>
                </a:solidFill>
                <a:latin typeface="+mn-lt"/>
              </a:rPr>
              <a:t>default constructor </a:t>
            </a:r>
            <a:r>
              <a:rPr lang="en-US" sz="2400" dirty="0">
                <a:solidFill>
                  <a:srgbClr val="000000"/>
                </a:solidFill>
                <a:latin typeface="+mn-lt"/>
              </a:rPr>
              <a:t>for the class and specifies a default size of 10 elements.</a:t>
            </a:r>
          </a:p>
          <a:p>
            <a:pPr eaLnBrk="1" hangingPunct="1">
              <a:defRPr/>
            </a:pPr>
            <a:r>
              <a:rPr lang="en-US" sz="2400" dirty="0">
                <a:solidFill>
                  <a:srgbClr val="000000"/>
                </a:solidFill>
                <a:latin typeface="+mn-lt"/>
              </a:rPr>
              <a:t>The default constructor (defined in </a:t>
            </a:r>
            <a:r>
              <a:rPr lang="en-US" sz="2400" dirty="0" smtClean="0">
                <a:solidFill>
                  <a:srgbClr val="000000"/>
                </a:solidFill>
                <a:latin typeface="+mn-lt"/>
              </a:rPr>
              <a:t>Figure</a:t>
            </a:r>
            <a:r>
              <a:rPr lang="en-US" sz="2400" dirty="0">
                <a:solidFill>
                  <a:srgbClr val="000000"/>
                </a:solidFill>
                <a:latin typeface="+mn-lt"/>
              </a:rPr>
              <a:t> 10.11, lines 14) validates and assigns the argument to data member </a:t>
            </a:r>
            <a:r>
              <a:rPr lang="en-US" sz="2400" dirty="0">
                <a:solidFill>
                  <a:srgbClr val="000000"/>
                </a:solidFill>
                <a:latin typeface="Consolas" panose="020B0609020204030204" pitchFamily="49" charset="0"/>
              </a:rPr>
              <a:t>size</a:t>
            </a:r>
            <a:r>
              <a:rPr lang="en-US" sz="2400" dirty="0">
                <a:solidFill>
                  <a:srgbClr val="000000"/>
                </a:solidFill>
                <a:latin typeface="+mn-lt"/>
              </a:rPr>
              <a:t>, uses </a:t>
            </a:r>
            <a:r>
              <a:rPr lang="en-US" sz="2400" dirty="0">
                <a:solidFill>
                  <a:srgbClr val="000000"/>
                </a:solidFill>
                <a:latin typeface="Consolas" panose="020B0609020204030204" pitchFamily="49" charset="0"/>
              </a:rPr>
              <a:t>new</a:t>
            </a:r>
            <a:r>
              <a:rPr lang="en-US" sz="2400" dirty="0">
                <a:solidFill>
                  <a:srgbClr val="000000"/>
                </a:solidFill>
                <a:latin typeface="+mn-lt"/>
              </a:rPr>
              <a:t> to obtain the memory for the internal pointer-based representation of this </a:t>
            </a:r>
            <a:r>
              <a:rPr lang="en-US" sz="2400" dirty="0">
                <a:solidFill>
                  <a:srgbClr val="000000"/>
                </a:solidFill>
                <a:latin typeface="Consolas" panose="020B0609020204030204" pitchFamily="49" charset="0"/>
              </a:rPr>
              <a:t>Array</a:t>
            </a:r>
            <a:r>
              <a:rPr lang="en-US" sz="2400" dirty="0">
                <a:solidFill>
                  <a:srgbClr val="000000"/>
                </a:solidFill>
                <a:latin typeface="+mn-lt"/>
              </a:rPr>
              <a:t> and assigns the pointer returned by </a:t>
            </a:r>
            <a:r>
              <a:rPr lang="en-US" sz="2400" dirty="0">
                <a:solidFill>
                  <a:srgbClr val="000000"/>
                </a:solidFill>
                <a:latin typeface="Consolas" panose="020B0609020204030204" pitchFamily="49" charset="0"/>
              </a:rPr>
              <a:t>new</a:t>
            </a:r>
            <a:r>
              <a:rPr lang="en-US" sz="2400" dirty="0">
                <a:solidFill>
                  <a:srgbClr val="000000"/>
                </a:solidFill>
                <a:latin typeface="+mn-lt"/>
              </a:rPr>
              <a:t> to data member </a:t>
            </a:r>
            <a:r>
              <a:rPr lang="en-US" sz="2400" dirty="0">
                <a:solidFill>
                  <a:srgbClr val="000000"/>
                </a:solidFill>
                <a:latin typeface="Consolas" panose="020B0609020204030204" pitchFamily="49" charset="0"/>
              </a:rPr>
              <a:t>ptr</a:t>
            </a:r>
            <a:r>
              <a:rPr lang="en-US" sz="2400" dirty="0">
                <a:solidFill>
                  <a:srgbClr val="000000"/>
                </a:solidFill>
                <a:latin typeface="+mn-lt"/>
              </a:rPr>
              <a:t>.</a:t>
            </a:r>
          </a:p>
          <a:p>
            <a:pPr eaLnBrk="1" hangingPunct="1">
              <a:defRPr/>
            </a:pPr>
            <a:r>
              <a:rPr lang="en-US" sz="2400" dirty="0">
                <a:solidFill>
                  <a:srgbClr val="000000"/>
                </a:solidFill>
                <a:latin typeface="+mn-lt"/>
              </a:rPr>
              <a:t>Then the constructor uses a </a:t>
            </a:r>
            <a:r>
              <a:rPr lang="en-US" sz="2400" dirty="0">
                <a:solidFill>
                  <a:srgbClr val="000000"/>
                </a:solidFill>
                <a:latin typeface="Consolas" panose="020B0609020204030204" pitchFamily="49" charset="0"/>
              </a:rPr>
              <a:t>for</a:t>
            </a:r>
            <a:r>
              <a:rPr lang="en-US" sz="2400" dirty="0">
                <a:solidFill>
                  <a:srgbClr val="000000"/>
                </a:solidFill>
                <a:latin typeface="+mn-lt"/>
              </a:rPr>
              <a:t> statement to set all the elements of the array to zero</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1768533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dirty="0"/>
          </a:p>
        </p:txBody>
      </p:sp>
      <p:sp>
        <p:nvSpPr>
          <p:cNvPr id="3" name="Text Placeholder 2"/>
          <p:cNvSpPr>
            <a:spLocks noGrp="1"/>
          </p:cNvSpPr>
          <p:nvPr>
            <p:ph type="body" idx="1"/>
          </p:nvPr>
        </p:nvSpPr>
        <p:spPr>
          <a:xfrm>
            <a:off x="457200" y="1600200"/>
            <a:ext cx="8229600" cy="4525963"/>
          </a:xfrm>
        </p:spPr>
        <p:txBody>
          <a:bodyPr/>
          <a:lstStyle/>
          <a:p>
            <a:pPr marL="0" indent="0">
              <a:buNone/>
              <a:defRPr/>
            </a:pPr>
            <a:r>
              <a:rPr lang="en-US" sz="1800" b="1" dirty="0">
                <a:solidFill>
                  <a:srgbClr val="000000"/>
                </a:solidFill>
                <a:latin typeface="+mn-lt"/>
              </a:rPr>
              <a:t>Array Copy Constructor</a:t>
            </a:r>
          </a:p>
          <a:p>
            <a:pPr eaLnBrk="1" hangingPunct="1">
              <a:defRPr/>
            </a:pPr>
            <a:r>
              <a:rPr lang="en-US" sz="1800" dirty="0">
                <a:solidFill>
                  <a:srgbClr val="000000"/>
                </a:solidFill>
                <a:latin typeface="+mn-lt"/>
              </a:rPr>
              <a:t>Line 14 of </a:t>
            </a:r>
            <a:r>
              <a:rPr lang="en-US" sz="1800" dirty="0" smtClean="0">
                <a:solidFill>
                  <a:srgbClr val="000000"/>
                </a:solidFill>
                <a:latin typeface="+mn-lt"/>
              </a:rPr>
              <a:t>Figure</a:t>
            </a:r>
            <a:r>
              <a:rPr lang="en-US" sz="1800" dirty="0">
                <a:solidFill>
                  <a:srgbClr val="000000"/>
                </a:solidFill>
                <a:latin typeface="+mn-lt"/>
              </a:rPr>
              <a:t> 10.10 declares a </a:t>
            </a:r>
            <a:r>
              <a:rPr lang="en-US" sz="1800" b="1" dirty="0">
                <a:solidFill>
                  <a:srgbClr val="000000"/>
                </a:solidFill>
                <a:latin typeface="+mn-lt"/>
              </a:rPr>
              <a:t>copy constructor </a:t>
            </a:r>
            <a:r>
              <a:rPr lang="en-US" sz="1800" dirty="0">
                <a:solidFill>
                  <a:srgbClr val="000000"/>
                </a:solidFill>
                <a:latin typeface="+mn-lt"/>
              </a:rPr>
              <a:t>(defined in </a:t>
            </a:r>
            <a:r>
              <a:rPr lang="en-US" sz="1800" dirty="0" smtClean="0">
                <a:solidFill>
                  <a:srgbClr val="000000"/>
                </a:solidFill>
                <a:latin typeface="+mn-lt"/>
              </a:rPr>
              <a:t>Figure</a:t>
            </a:r>
            <a:r>
              <a:rPr lang="en-US" sz="1800" dirty="0">
                <a:solidFill>
                  <a:srgbClr val="000000"/>
                </a:solidFill>
                <a:latin typeface="+mn-lt"/>
              </a:rPr>
              <a:t> 10.11, lines 18–23) that initializes an </a:t>
            </a:r>
            <a:r>
              <a:rPr lang="en-US" sz="1800" dirty="0">
                <a:solidFill>
                  <a:srgbClr val="000000"/>
                </a:solidFill>
                <a:latin typeface="Consolas" panose="020B0609020204030204" pitchFamily="49" charset="0"/>
              </a:rPr>
              <a:t>Array</a:t>
            </a:r>
            <a:r>
              <a:rPr lang="en-US" sz="1800" dirty="0">
                <a:solidFill>
                  <a:srgbClr val="000000"/>
                </a:solidFill>
                <a:latin typeface="+mn-lt"/>
              </a:rPr>
              <a:t> by making a copy of an existing </a:t>
            </a:r>
            <a:r>
              <a:rPr lang="en-US" sz="1800" dirty="0">
                <a:solidFill>
                  <a:srgbClr val="000000"/>
                </a:solidFill>
                <a:latin typeface="Consolas" panose="020B0609020204030204" pitchFamily="49" charset="0"/>
              </a:rPr>
              <a:t>Array</a:t>
            </a:r>
            <a:r>
              <a:rPr lang="en-US" sz="1800" dirty="0">
                <a:solidFill>
                  <a:srgbClr val="000000"/>
                </a:solidFill>
                <a:latin typeface="+mn-lt"/>
              </a:rPr>
              <a:t> object.</a:t>
            </a:r>
          </a:p>
          <a:p>
            <a:pPr eaLnBrk="1" hangingPunct="1">
              <a:defRPr/>
            </a:pPr>
            <a:r>
              <a:rPr lang="en-US" sz="1800" b="1" dirty="0">
                <a:solidFill>
                  <a:srgbClr val="000000"/>
                </a:solidFill>
                <a:latin typeface="+mn-lt"/>
              </a:rPr>
              <a:t>Such copying must be done carefully to avoid the pitfall of leaving both </a:t>
            </a:r>
            <a:r>
              <a:rPr lang="en-US" sz="1800" b="1" dirty="0">
                <a:solidFill>
                  <a:srgbClr val="000000"/>
                </a:solidFill>
                <a:latin typeface="Consolas" panose="020B0609020204030204" pitchFamily="49" charset="0"/>
              </a:rPr>
              <a:t>Array</a:t>
            </a:r>
            <a:r>
              <a:rPr lang="en-US" sz="1800" b="1" dirty="0">
                <a:solidFill>
                  <a:srgbClr val="000000"/>
                </a:solidFill>
                <a:latin typeface="+mn-lt"/>
              </a:rPr>
              <a:t> objects pointing to the same dynamically allocated memory</a:t>
            </a:r>
            <a:r>
              <a:rPr lang="en-US" sz="1800" dirty="0">
                <a:solidFill>
                  <a:srgbClr val="000000"/>
                </a:solidFill>
                <a:latin typeface="+mn-lt"/>
              </a:rPr>
              <a:t>.</a:t>
            </a:r>
          </a:p>
          <a:p>
            <a:pPr eaLnBrk="1" hangingPunct="1">
              <a:defRPr/>
            </a:pPr>
            <a:r>
              <a:rPr lang="en-US" sz="1800" dirty="0">
                <a:solidFill>
                  <a:srgbClr val="000000"/>
                </a:solidFill>
                <a:latin typeface="+mn-lt"/>
              </a:rPr>
              <a:t>This is exactly the problem that would occur with default memberwise copying, if the compiler is allowed to define a default copy constructor for this class.</a:t>
            </a:r>
          </a:p>
          <a:p>
            <a:pPr eaLnBrk="1" hangingPunct="1">
              <a:defRPr/>
            </a:pPr>
            <a:r>
              <a:rPr lang="en-US" sz="1800" dirty="0">
                <a:solidFill>
                  <a:srgbClr val="000000"/>
                </a:solidFill>
                <a:latin typeface="+mn-lt"/>
              </a:rPr>
              <a:t>Copy constructors are invoked whenever a copy of an object is needed, such as in passing an object by value to a function, returning an object by value from a function or initializing an object with a copy of another object of the same class</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25956741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10.10.2 </a:t>
            </a:r>
            <a:r>
              <a:rPr lang="en-US" dirty="0">
                <a:solidFill>
                  <a:schemeClr val="tx2"/>
                </a:solidFill>
                <a:latin typeface="Consolas" panose="020B0609020204030204" pitchFamily="49" charset="0"/>
                <a:cs typeface="Times New Roman" panose="02020603050405020304" pitchFamily="18" charset="0"/>
              </a:rPr>
              <a:t>Array</a:t>
            </a:r>
            <a:r>
              <a:rPr lang="en-US" dirty="0">
                <a:solidFill>
                  <a:schemeClr val="tx2"/>
                </a:solidFill>
                <a:latin typeface="Times New Roman" panose="02020603050405020304" pitchFamily="18" charset="0"/>
                <a:cs typeface="Times New Roman" panose="02020603050405020304" pitchFamily="18" charset="0"/>
              </a:rPr>
              <a:t> Class Definition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15)</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copy constructor for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copies the </a:t>
            </a:r>
            <a:r>
              <a:rPr lang="en-US" altLang="en-US" sz="2400" dirty="0">
                <a:solidFill>
                  <a:srgbClr val="000000"/>
                </a:solidFill>
                <a:latin typeface="Consolas" panose="020B0609020204030204" pitchFamily="49" charset="0"/>
              </a:rPr>
              <a:t>size</a:t>
            </a:r>
            <a:r>
              <a:rPr lang="en-US" altLang="en-US" sz="2400" dirty="0">
                <a:solidFill>
                  <a:srgbClr val="000000"/>
                </a:solidFill>
                <a:latin typeface="+mn-lt"/>
              </a:rPr>
              <a:t> of the initializer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into data member </a:t>
            </a:r>
            <a:r>
              <a:rPr lang="en-US" altLang="en-US" sz="2400" dirty="0">
                <a:solidFill>
                  <a:srgbClr val="000000"/>
                </a:solidFill>
                <a:latin typeface="Consolas" panose="020B0609020204030204" pitchFamily="49" charset="0"/>
              </a:rPr>
              <a:t>size</a:t>
            </a:r>
            <a:r>
              <a:rPr lang="en-US" altLang="en-US" sz="2400" dirty="0">
                <a:solidFill>
                  <a:srgbClr val="000000"/>
                </a:solidFill>
                <a:latin typeface="+mn-lt"/>
              </a:rPr>
              <a:t>, uses new to obtain the memory for the internal pointer-based representation of this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and assigns the pointer returned by new to data member </a:t>
            </a:r>
            <a:r>
              <a:rPr lang="en-US" altLang="en-US" sz="2400" dirty="0">
                <a:solidFill>
                  <a:srgbClr val="000000"/>
                </a:solidFill>
                <a:latin typeface="Consolas" panose="020B0609020204030204" pitchFamily="49" charset="0"/>
              </a:rPr>
              <a:t>ptr</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Then the copy constructor uses a </a:t>
            </a:r>
            <a:r>
              <a:rPr lang="en-US" altLang="en-US" sz="2400" dirty="0">
                <a:solidFill>
                  <a:srgbClr val="000000"/>
                </a:solidFill>
                <a:latin typeface="Consolas" panose="020B0609020204030204" pitchFamily="49" charset="0"/>
              </a:rPr>
              <a:t>for</a:t>
            </a:r>
            <a:r>
              <a:rPr lang="en-US" altLang="en-US" sz="2400" dirty="0">
                <a:solidFill>
                  <a:srgbClr val="000000"/>
                </a:solidFill>
                <a:latin typeface="+mn-lt"/>
              </a:rPr>
              <a:t> statement to copy all the elements of the initializer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into the new </a:t>
            </a:r>
            <a:r>
              <a:rPr lang="en-US" altLang="en-US" sz="2400" dirty="0">
                <a:solidFill>
                  <a:srgbClr val="000000"/>
                </a:solidFill>
                <a:latin typeface="Consolas" panose="020B0609020204030204" pitchFamily="49" charset="0"/>
              </a:rPr>
              <a:t>Array</a:t>
            </a:r>
            <a:r>
              <a:rPr lang="en-US" altLang="en-US" sz="2400" dirty="0">
                <a:solidFill>
                  <a:srgbClr val="000000"/>
                </a:solidFill>
                <a:latin typeface="+mn-lt"/>
              </a:rPr>
              <a:t> object.</a:t>
            </a:r>
          </a:p>
          <a:p>
            <a:pPr eaLnBrk="1" hangingPunct="1"/>
            <a:r>
              <a:rPr lang="en-US" altLang="en-US" sz="2400" dirty="0">
                <a:solidFill>
                  <a:srgbClr val="000000"/>
                </a:solidFill>
                <a:latin typeface="+mn-lt"/>
              </a:rPr>
              <a:t>An object of a class can look at the </a:t>
            </a:r>
            <a:r>
              <a:rPr lang="en-US" altLang="en-US" sz="2400" dirty="0">
                <a:solidFill>
                  <a:srgbClr val="000000"/>
                </a:solidFill>
                <a:latin typeface="Consolas" panose="020B0609020204030204" pitchFamily="49" charset="0"/>
              </a:rPr>
              <a:t>private</a:t>
            </a:r>
            <a:r>
              <a:rPr lang="en-US" altLang="en-US" sz="2400" dirty="0">
                <a:solidFill>
                  <a:srgbClr val="000000"/>
                </a:solidFill>
                <a:latin typeface="+mn-lt"/>
              </a:rPr>
              <a:t> data of any other object of that class (using a handle that indicates which object to access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2496578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Software Engineering Observation 10.3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The argument to a copy constructor should be a </a:t>
            </a:r>
            <a:r>
              <a:rPr lang="en-IN" sz="2400" dirty="0">
                <a:latin typeface="Consolas" panose="020B0609020204030204" pitchFamily="49" charset="0"/>
              </a:rPr>
              <a:t>const</a:t>
            </a:r>
            <a:r>
              <a:rPr lang="en-IN" sz="2400" dirty="0">
                <a:latin typeface="+mn-lt"/>
              </a:rPr>
              <a:t> reference to allow a </a:t>
            </a:r>
            <a:r>
              <a:rPr lang="en-IN" sz="2400" dirty="0">
                <a:latin typeface="Consolas" panose="020B0609020204030204" pitchFamily="49" charset="0"/>
              </a:rPr>
              <a:t>const</a:t>
            </a:r>
            <a:r>
              <a:rPr lang="en-IN" sz="2400" dirty="0">
                <a:latin typeface="+mn-lt"/>
              </a:rPr>
              <a:t> </a:t>
            </a:r>
            <a:r>
              <a:rPr lang="en-IN" sz="2400" dirty="0" smtClean="0">
                <a:latin typeface="+mn-lt"/>
              </a:rPr>
              <a:t>object to </a:t>
            </a:r>
            <a:r>
              <a:rPr lang="en-IN" sz="2400" dirty="0">
                <a:latin typeface="+mn-lt"/>
              </a:rPr>
              <a:t>be copied.</a:t>
            </a:r>
          </a:p>
        </p:txBody>
      </p:sp>
    </p:spTree>
    <p:extLst>
      <p:ext uri="{BB962C8B-B14F-4D97-AF65-F5344CB8AC3E}">
        <p14:creationId xmlns:p14="http://schemas.microsoft.com/office/powerpoint/2010/main" val="3195301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9647</TotalTime>
  <Words>6912</Words>
  <Application>Microsoft Office PowerPoint</Application>
  <PresentationFormat>On-screen Show (4:3)</PresentationFormat>
  <Paragraphs>498</Paragraphs>
  <Slides>136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136</vt:i4>
      </vt:variant>
    </vt:vector>
  </HeadingPairs>
  <TitlesOfParts>
    <vt:vector size="144" baseType="lpstr">
      <vt:lpstr>Arial</vt:lpstr>
      <vt:lpstr>Arial (Body)</vt:lpstr>
      <vt:lpstr>Consolas</vt:lpstr>
      <vt:lpstr>Noto Sans Symbols</vt:lpstr>
      <vt:lpstr>Times New Roman</vt:lpstr>
      <vt:lpstr>Verdana</vt:lpstr>
      <vt:lpstr>508 Lecture</vt:lpstr>
      <vt:lpstr>1_508 Lecture</vt:lpstr>
      <vt:lpstr>C++ How to Program: Introducing the New C++14 Standard</vt:lpstr>
      <vt:lpstr>Learning Objectives (1 of 2)</vt:lpstr>
      <vt:lpstr>Learning Objectives (2 of 2)</vt:lpstr>
      <vt:lpstr>Outline (1 of 3)</vt:lpstr>
      <vt:lpstr>Outline (2 of 3)</vt:lpstr>
      <vt:lpstr>Outline (3 of 3)</vt:lpstr>
      <vt:lpstr>10.1 Introduction</vt:lpstr>
      <vt:lpstr>10.2 Using the Overloaded Operators of Standard Library Class string (1 of 6)</vt:lpstr>
      <vt:lpstr>Figure 10.1 Standard Library String Class Test Program (1 of 6)</vt:lpstr>
      <vt:lpstr>Figure 10.1 Standard Library String Class Test Program (2 of 6)</vt:lpstr>
      <vt:lpstr>Figure 10.1 Standard Library String Class Test Program (3 of 6)</vt:lpstr>
      <vt:lpstr>Figure 10.1 Standard Library String Class Test Program (4 of 6)</vt:lpstr>
      <vt:lpstr>Figure 10.1 Standard Library String Class Test Program (5 of 6)</vt:lpstr>
      <vt:lpstr>Figure 10.1 Standard Library String Class Test Program (6 of 6)</vt:lpstr>
      <vt:lpstr>10.2 Using the Overloaded Operators of Standard Library Class string (2 of 6)</vt:lpstr>
      <vt:lpstr>10.2 Using the Overloaded Operators of Standard Library Class string (3 of 6)</vt:lpstr>
      <vt:lpstr>10.2 Using the Overloaded Operators of Standard Library Class string (4 of 6)</vt:lpstr>
      <vt:lpstr>10.3 Fundamentals of Operator Overloading</vt:lpstr>
      <vt:lpstr>10.3.1 Operator Overloading Is Not Automatic</vt:lpstr>
      <vt:lpstr>10.3.2 Operators That You Do Not Have to Overload</vt:lpstr>
      <vt:lpstr>10.3.3 Operators That Cannot Be Overloaded</vt:lpstr>
      <vt:lpstr>Figure 10.2 Operators That Cannot Be Overloaded</vt:lpstr>
      <vt:lpstr>10.3.4 Rules and Restrictions on Operator Overloading (1 of 3)</vt:lpstr>
      <vt:lpstr>10.3.4 Rules and Restrictions on Operator Overloading (2 of 3)</vt:lpstr>
      <vt:lpstr>10.3.4 Rules and Restrictions on Operator Overloading (3 of 3)</vt:lpstr>
      <vt:lpstr>Software Engineering Observation 10.1</vt:lpstr>
      <vt:lpstr>10.4 Overloading Binary Operators</vt:lpstr>
      <vt:lpstr>10.5 Overloading the Binary Stream Insertion and Stream Extraction Operators (1 of 6)</vt:lpstr>
      <vt:lpstr>Figure 10.3 PhoneNumber Class with Overloaded Stream Insertion and Stream Extraction Operators as Friend Functions</vt:lpstr>
      <vt:lpstr>Figure 10.4 | Overloaded Stream Insertion and Stream Extraction Operators for Class PhoneNumber (1 of 2)</vt:lpstr>
      <vt:lpstr>Figure 10.4 | Overloaded Stream Insertion and Stream Extraction Operators for Class PhoneNumber (2 of 2)</vt:lpstr>
      <vt:lpstr>Figure 10.5 Overloaded Stream Insertion and Stream Extraction Operators (1 of 3)</vt:lpstr>
      <vt:lpstr>Figure 10.5 Overloaded Stream Insertion and Stream Extraction Operators (2 of 3)</vt:lpstr>
      <vt:lpstr>10.5 Overloading the Binary Stream Insertion and Stream Extraction Operators (2 of 6)</vt:lpstr>
      <vt:lpstr>10.5 Overloading the Binary Stream Insertion and Stream Extraction Operators (3 of 6)</vt:lpstr>
      <vt:lpstr>10.5 Overloading the Binary Stream Insertion and Stream Extraction Operators (4 of 6)</vt:lpstr>
      <vt:lpstr>Good Programming Practice 10.1</vt:lpstr>
      <vt:lpstr>10.5 Overloading Stream Insertion and Stream Extraction Operators (3 of 3)</vt:lpstr>
      <vt:lpstr>10.5 Overloading the Binary Stream Insertion and Stream Extraction Operators (5 of 6)</vt:lpstr>
      <vt:lpstr>Software Engineering Observation 10.2</vt:lpstr>
      <vt:lpstr>10.5 Overloading the Binary Stream Insertion and Stream Extraction Operators (6 of 6)</vt:lpstr>
      <vt:lpstr>10.6 Overloading Unary Operators</vt:lpstr>
      <vt:lpstr>10.7 Overloading the Increment and Decrement Operators</vt:lpstr>
      <vt:lpstr>10.7 Overloading the Unary Prefix and Postfix ++ and -- Operators (1 of 4)</vt:lpstr>
      <vt:lpstr>10.7 Overloading the Unary Prefix and Postfix ++ and -- Operators (2 of 4)</vt:lpstr>
      <vt:lpstr>10.7 Overloading the Unary Prefix and Postfix ++ and -- Operators (3 of 4)</vt:lpstr>
      <vt:lpstr>10.7 Overloading the Unary Prefix and Postfix ++ and -- Operators (4 of 4)</vt:lpstr>
      <vt:lpstr>Performance Tip 10.1</vt:lpstr>
      <vt:lpstr>10.8 Case Study: A Date Class</vt:lpstr>
      <vt:lpstr>Figure 10.6 Date Class Definition with Overloaded Increment Operators (1 of 2)</vt:lpstr>
      <vt:lpstr>Figure 10.6 Date Class Definition with Overloaded Increment Operators (2 of 2)</vt:lpstr>
      <vt:lpstr>Figure 10.7 Date Class Member- and Friend-Function Definitions (1 of 7)</vt:lpstr>
      <vt:lpstr>Figure 10.7 Date Class Member- and Friend-Function Definitions (2 of 7)</vt:lpstr>
      <vt:lpstr>Figure 10.7 Date Class Member- and Friend-Function Definitions (3 of 7)</vt:lpstr>
      <vt:lpstr>Figure 10.7 Date Class Member- and Friend-Function Definitions (4 of 7)</vt:lpstr>
      <vt:lpstr>Figure 10.7 Date Class Member- and Friend-Function Definitions (5 of 7)</vt:lpstr>
      <vt:lpstr>Figure 10.7 Date Class Member- and Friend-Function Definitions (6 of 7)</vt:lpstr>
      <vt:lpstr>Figure 10.7 Date Class Member- and Friend-Function Definitions (7 of 7)</vt:lpstr>
      <vt:lpstr>Figure 10.8 Date Class Test Program (1 of 2)</vt:lpstr>
      <vt:lpstr>Figure 10.8 Date Class Test Program (2 of 2)</vt:lpstr>
      <vt:lpstr>10.8 Case Study: A Date Class ( 1 of 4)</vt:lpstr>
      <vt:lpstr>10.8 Case Study: A Date Class ( 2 of 4)</vt:lpstr>
      <vt:lpstr>10.8 Case Study: A Date Class ( 3 of 4)</vt:lpstr>
      <vt:lpstr>10.8 Case Study: A Date Class ( 4 of 4)</vt:lpstr>
      <vt:lpstr>10.9 Dynamic Memory Management (1 of 7)</vt:lpstr>
      <vt:lpstr>10.9 Dynamic Memory Management (2 of 7)</vt:lpstr>
      <vt:lpstr>10.9 Dynamic Memory Management (3 of 7)</vt:lpstr>
      <vt:lpstr>Common Programming Error 10.1</vt:lpstr>
      <vt:lpstr>Error-Prevention Tip 10.1</vt:lpstr>
      <vt:lpstr>Error-Prevention Tip 10.2</vt:lpstr>
      <vt:lpstr>10.9 Dynamic Memory Management (4 of 7)</vt:lpstr>
      <vt:lpstr>10.9 Dynamic Memory Management (5 of 7)</vt:lpstr>
      <vt:lpstr>10.9 Dynamic Memory Management (6 of 7)</vt:lpstr>
      <vt:lpstr>Common Programming Error 10.2</vt:lpstr>
      <vt:lpstr>10.9 Dynamic Memory Management (7 of 7)</vt:lpstr>
      <vt:lpstr>10.10 Case Study: Array Class (1 of 2)</vt:lpstr>
      <vt:lpstr>10.10 Case Study: Array Class (2 of 2)</vt:lpstr>
      <vt:lpstr>10.10 Case Study: Array Class (3 of 3)</vt:lpstr>
      <vt:lpstr>Figure 10.9 Array Class Test Program (1 of 5)</vt:lpstr>
      <vt:lpstr>Figure 10.9 Array Class Test Program (2 of 5)</vt:lpstr>
      <vt:lpstr>Figure 10.9 Array Class Test Program (3 of 5)</vt:lpstr>
      <vt:lpstr>Figure 10.9 Array Class Test Program (4 of 5)</vt:lpstr>
      <vt:lpstr>Figure 10.9 Array Class Test Program (5 of 5)</vt:lpstr>
      <vt:lpstr>10.10.1 Using the Array Class (1 of 3)</vt:lpstr>
      <vt:lpstr>10.10.1 Using the Array Class (2 of 3)</vt:lpstr>
      <vt:lpstr>10.10.1 Using the Array Class (3 of 3)</vt:lpstr>
      <vt:lpstr>10.10.2 Array Class Definition (1 of 15)</vt:lpstr>
      <vt:lpstr>Figure 10.10 Array Class Definition with Overloaded Operators (1 of 2)</vt:lpstr>
      <vt:lpstr>Figure 10.10 Array Class Definition with Overloaded Operators (2 of 2)</vt:lpstr>
      <vt:lpstr>Figure 10.11 Array Class Member- and Friend-Function Definitions (1 of 6)</vt:lpstr>
      <vt:lpstr>Figure 10.11 Array Class Member- and Friend-Function Definitions (2 of 6)</vt:lpstr>
      <vt:lpstr>Figure 10.11 Array Class Member- and Friend-Function Definitions (3 of 6)</vt:lpstr>
      <vt:lpstr>Figure 10.11 Array Class Member- and Friend-Function Definitions (4 of 6)</vt:lpstr>
      <vt:lpstr>Figure 10.11 Array Class Member- and Friend-Function Definitions (5 of 6)</vt:lpstr>
      <vt:lpstr>Figure 10.11 Array Class Member- and Friend-Function Definitions (6 of 6)</vt:lpstr>
      <vt:lpstr>10.10.2 Array Class Definition (2 of 15)</vt:lpstr>
      <vt:lpstr>10.10.2 Array Class Definition (3 of 15)</vt:lpstr>
      <vt:lpstr>10.10.2 Array Class Definition (4 of 15)</vt:lpstr>
      <vt:lpstr>Software Engineering Observation 10.3</vt:lpstr>
      <vt:lpstr>Common Programming Error 10.3</vt:lpstr>
      <vt:lpstr>10.10.2 Array Class Definition (5 of 15)</vt:lpstr>
      <vt:lpstr>Error-Prevention Tip 10.3</vt:lpstr>
      <vt:lpstr>10.10.2 Array Class Definition (6 of 15)</vt:lpstr>
      <vt:lpstr>10.10.2 Array Class Definition (7 of 15)</vt:lpstr>
      <vt:lpstr>Software Engineering Observation 10.4</vt:lpstr>
      <vt:lpstr>Common Programming Error 10.4</vt:lpstr>
      <vt:lpstr>10.10.2 Array Class Definition (8 of 15)</vt:lpstr>
      <vt:lpstr>10.10.2 Array Class Definition (9 of 15)</vt:lpstr>
      <vt:lpstr>10.10.2 Array Class Definition (10 of 15)</vt:lpstr>
      <vt:lpstr>10.10.2 Array Class Definition (11 of 15)</vt:lpstr>
      <vt:lpstr>10.10.2 Array Class Definition (12 of 15)</vt:lpstr>
      <vt:lpstr>10.10.2 Array Class Definition (13 of 15)</vt:lpstr>
      <vt:lpstr>10.10.2 Array Class Definition (14 of 15)</vt:lpstr>
      <vt:lpstr>10.10.2 Array Class Definition (15 of 15)</vt:lpstr>
      <vt:lpstr>10.11 Operators as Member versus. Non-Member Functions (1 of 2)</vt:lpstr>
      <vt:lpstr>10.11 Operators as Member versus. Non-Member Functions (2 of 2)</vt:lpstr>
      <vt:lpstr>10.12 Converting between Types (1 of 5)</vt:lpstr>
      <vt:lpstr>10.12 Converting between Types (2 of 5)</vt:lpstr>
      <vt:lpstr>10.12 Converting between Types (3 of 5)</vt:lpstr>
      <vt:lpstr>10.12 Converting between Types (4 of 5)</vt:lpstr>
      <vt:lpstr>10.12 Converting between Types (5 of 5)</vt:lpstr>
      <vt:lpstr>Software Engineering Observation 10.5</vt:lpstr>
      <vt:lpstr>10.13 explicit Constructors and Conversion Operators (1 of 5)</vt:lpstr>
      <vt:lpstr>Common Programming Error 10.5</vt:lpstr>
      <vt:lpstr>10.13 explicit Constructors and Conversion Operators (2 of 5)</vt:lpstr>
      <vt:lpstr>Figure 10.12 Single-Argument Constructors and Implicit Conversions (1 of 2)</vt:lpstr>
      <vt:lpstr>Figure 10.12 Single-Argument Constructors and Implicit Conversions (2 of 2)</vt:lpstr>
      <vt:lpstr>10.13 explicit Constructors and Conversion Operators (3 of 5)</vt:lpstr>
      <vt:lpstr>10.13 explicit Constructors and Conversion Operators (4 of 5)</vt:lpstr>
      <vt:lpstr>Error-Prevention Tip 10.4</vt:lpstr>
      <vt:lpstr>Figure 10.13 Demonstrating an explicit Constructor</vt:lpstr>
      <vt:lpstr>10.13 explicit Constructors and Conversion Operators (5 of 5)</vt:lpstr>
      <vt:lpstr>10.14 Overloading the Function Call Operator () (1 of 3)</vt:lpstr>
      <vt:lpstr>10.14 Overloading the Function Call Operator () (2 of 3)</vt:lpstr>
      <vt:lpstr>10.14 Overloading the Function Call Operator () (3 of 3)</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P, Pavendan (Cognizant)</cp:lastModifiedBy>
  <cp:revision>1609</cp:revision>
  <dcterms:modified xsi:type="dcterms:W3CDTF">2018-04-20T03:53:15Z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